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63"/>
  </p:notesMasterIdLst>
  <p:sldIdLst>
    <p:sldId id="256" r:id="rId5"/>
    <p:sldId id="320" r:id="rId6"/>
    <p:sldId id="258" r:id="rId7"/>
    <p:sldId id="263" r:id="rId8"/>
    <p:sldId id="260" r:id="rId9"/>
    <p:sldId id="261" r:id="rId10"/>
    <p:sldId id="262" r:id="rId11"/>
    <p:sldId id="329" r:id="rId12"/>
    <p:sldId id="305" r:id="rId13"/>
    <p:sldId id="264" r:id="rId14"/>
    <p:sldId id="326" r:id="rId15"/>
    <p:sldId id="265" r:id="rId16"/>
    <p:sldId id="268" r:id="rId17"/>
    <p:sldId id="327" r:id="rId18"/>
    <p:sldId id="269" r:id="rId19"/>
    <p:sldId id="270" r:id="rId20"/>
    <p:sldId id="328" r:id="rId21"/>
    <p:sldId id="271" r:id="rId22"/>
    <p:sldId id="306" r:id="rId23"/>
    <p:sldId id="330" r:id="rId24"/>
    <p:sldId id="307" r:id="rId25"/>
    <p:sldId id="308" r:id="rId26"/>
    <p:sldId id="331" r:id="rId27"/>
    <p:sldId id="309" r:id="rId28"/>
    <p:sldId id="310" r:id="rId29"/>
    <p:sldId id="332" r:id="rId30"/>
    <p:sldId id="311" r:id="rId31"/>
    <p:sldId id="312" r:id="rId32"/>
    <p:sldId id="333" r:id="rId33"/>
    <p:sldId id="313" r:id="rId34"/>
    <p:sldId id="314" r:id="rId35"/>
    <p:sldId id="315" r:id="rId36"/>
    <p:sldId id="282" r:id="rId37"/>
    <p:sldId id="283" r:id="rId38"/>
    <p:sldId id="286" r:id="rId39"/>
    <p:sldId id="288" r:id="rId40"/>
    <p:sldId id="292" r:id="rId41"/>
    <p:sldId id="293" r:id="rId42"/>
    <p:sldId id="294" r:id="rId43"/>
    <p:sldId id="299" r:id="rId44"/>
    <p:sldId id="300" r:id="rId45"/>
    <p:sldId id="334" r:id="rId46"/>
    <p:sldId id="321" r:id="rId47"/>
    <p:sldId id="335" r:id="rId48"/>
    <p:sldId id="316" r:id="rId49"/>
    <p:sldId id="317" r:id="rId50"/>
    <p:sldId id="336" r:id="rId51"/>
    <p:sldId id="322" r:id="rId52"/>
    <p:sldId id="323" r:id="rId53"/>
    <p:sldId id="324" r:id="rId54"/>
    <p:sldId id="325" r:id="rId55"/>
    <p:sldId id="337" r:id="rId56"/>
    <p:sldId id="338" r:id="rId57"/>
    <p:sldId id="319" r:id="rId58"/>
    <p:sldId id="318" r:id="rId59"/>
    <p:sldId id="296" r:id="rId60"/>
    <p:sldId id="297" r:id="rId61"/>
    <p:sldId id="298" r:id="rId62"/>
  </p:sldIdLst>
  <p:sldSz cx="9144000" cy="5143500" type="screen16x9"/>
  <p:notesSz cx="6858000" cy="9144000"/>
  <p:embeddedFontLst>
    <p:embeddedFont>
      <p:font typeface="Helvetica Neue" panose="02000503000000020004" pitchFamily="2" charset="0"/>
      <p:regular r:id="rId64"/>
      <p:bold r:id="rId65"/>
      <p:italic r:id="rId66"/>
      <p:boldItalic r:id="rId67"/>
    </p:embeddedFont>
    <p:embeddedFont>
      <p:font typeface="Open Sans" panose="020B0606030504020204" pitchFamily="34" charset="0"/>
      <p:regular r:id="rId68"/>
      <p:bold r:id="rId69"/>
      <p:italic r:id="rId70"/>
      <p:boldItalic r:id="rId71"/>
    </p:embeddedFont>
    <p:embeddedFont>
      <p:font typeface="Proxima Nova" panose="02000506030000020004" pitchFamily="2" charset="0"/>
      <p:regular r:id="rId72"/>
      <p:bold r:id="rId73"/>
      <p:italic r:id="rId74"/>
      <p:boldItalic r:id="rId75"/>
    </p:embeddedFont>
    <p:embeddedFont>
      <p:font typeface="Roboto" panose="02000000000000000000" pitchFamily="2" charset="0"/>
      <p:regular r:id="rId76"/>
      <p:bold r:id="rId77"/>
      <p:italic r:id="rId78"/>
      <p:boldItalic r:id="rId79"/>
    </p:embeddedFont>
    <p:embeddedFont>
      <p:font typeface="Roboto Light" panose="02000000000000000000" pitchFamily="2" charset="0"/>
      <p:regular r:id="rId80"/>
      <p:bold r:id="rId81"/>
      <p:italic r:id="rId82"/>
      <p:boldItalic r:id="rId83"/>
    </p:embeddedFont>
    <p:embeddedFont>
      <p:font typeface="Roboto Thin" panose="02000000000000000000" pitchFamily="2" charset="0"/>
      <p:regular r:id="rId84"/>
      <p:bold r:id="rId85"/>
      <p:italic r:id="rId86"/>
      <p:boldItalic r:id="rId87"/>
    </p:embeddedFont>
    <p:embeddedFont>
      <p:font typeface="Segoe UI" panose="020B0502040204020203" pitchFamily="34"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2B8047-7B72-4494-B9D1-1A4851C3AEDC}" v="12" vWet="16" dt="2023-08-29T10:59:39.326"/>
    <p1510:client id="{4123F12A-AB96-4B70-A472-6DE840FADE67}" v="11" dt="2023-08-29T11:01:00.548"/>
    <p1510:client id="{643D6B93-CB59-5E13-1BC5-C39C75953080}" v="2" dt="2023-09-01T09:15:39.970"/>
    <p1510:client id="{8A04CFC2-B3FE-4771-BD82-0A4EE6DF437E}" v="30" dt="2023-08-29T11:50:27.262"/>
  </p1510:revLst>
</p1510:revInfo>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0448"/>
    <p:restoredTop sz="95781" autoAdjust="0"/>
  </p:normalViewPr>
  <p:slideViewPr>
    <p:cSldViewPr snapToGrid="0">
      <p:cViewPr>
        <p:scale>
          <a:sx n="180" d="100"/>
          <a:sy n="180" d="100"/>
        </p:scale>
        <p:origin x="576"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font" Target="fonts/font26.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1.xml"/><Relationship Id="rId90" Type="http://schemas.openxmlformats.org/officeDocument/2006/relationships/font" Target="fonts/font27.fntdata"/><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font" Target="fonts/font1.fntdata"/><Relationship Id="rId69" Type="http://schemas.openxmlformats.org/officeDocument/2006/relationships/font" Target="fonts/font6.fntdata"/><Relationship Id="rId80" Type="http://schemas.openxmlformats.org/officeDocument/2006/relationships/font" Target="fonts/font17.fntdata"/><Relationship Id="rId85" Type="http://schemas.openxmlformats.org/officeDocument/2006/relationships/font" Target="fonts/font2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font" Target="fonts/font28.fntdata"/><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3.fntdata"/><Relationship Id="rId97" Type="http://schemas.microsoft.com/office/2018/10/relationships/authors" Target="authors.xml"/><Relationship Id="rId7" Type="http://schemas.openxmlformats.org/officeDocument/2006/relationships/slide" Target="slides/slide3.xml"/><Relationship Id="rId71" Type="http://schemas.openxmlformats.org/officeDocument/2006/relationships/font" Target="fonts/font8.fntdata"/><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3.fntdata"/><Relationship Id="rId87" Type="http://schemas.openxmlformats.org/officeDocument/2006/relationships/font" Target="fonts/font24.fntdata"/><Relationship Id="rId61" Type="http://schemas.openxmlformats.org/officeDocument/2006/relationships/slide" Target="slides/slide57.xml"/><Relationship Id="rId82" Type="http://schemas.openxmlformats.org/officeDocument/2006/relationships/font" Target="fonts/font19.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9.fntdata"/><Relationship Id="rId93"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9T11:47:41.858"/>
    </inkml:context>
    <inkml:brush xml:id="br0">
      <inkml:brushProperty name="width" value="0.35" units="cm"/>
      <inkml:brushProperty name="height" value="0.35" units="cm"/>
      <inkml:brushProperty name="color" value="#FFFFFF"/>
    </inkml:brush>
  </inkml:definitions>
  <inkml:trace contextRef="#ctx0" brushRef="#br0">9964 83 24575,'-7'1'0,"-1"0"0,1 0 0,0 1 0,0 0 0,-11 6 0,-11 2 0,-15-2 0,1-2 0,-1-3 0,0 0 0,-68-7 0,13 2 0,34 2 0,0-3 0,-108-17 0,104 6 0,-1 4 0,-128-3 0,49 12 0,-161 4 0,210 6 0,-40 2 0,-832-12 0,936-1 0,-39-6 0,-34-2 0,-545 10 0,636 2 0,0 0 0,0 0 0,0 2 0,-19 6 0,18-5 0,-1 0 0,1-1 0,-25 2 0,-134 8 0,-20 3 0,141-12 0,-60-3 0,62-2 0,-69 8 0,9 2 0,-179-6 0,157-6 0,-9-8 0,-2-1 0,-69 0 0,88 2 0,-153 8 0,118 4 0,-365-3 0,498-2 0,-41-6 0,-23-2 0,-62-5 0,157 15 0,-78-6 0,-125 6 0,86 2 0,-143 13 0,179-9 0,-142-8 0,145-7 0,-149-34 0,43 4 0,123 33 0,-1 2 0,-85 5 0,41 1 0,47 1 0,1 3 0,-80 17 0,19-2 0,78-17 0,-52 0 0,57-5 0,1 3 0,-45 7 0,-40 15 0,86-20 0,25-3 0,0-1 0,0 2 0,0-1 0,0 1 0,0 1 0,0 0 0,1 0 0,0 0 0,-1 1 0,-9 7 0,13-8 0,-9 7 0,1 0 0,0 0 0,-15 17 0,24-23 0,1 0 0,-1 1 0,1 0 0,0 0 0,0 0 0,1 0 0,-1 0 0,1 1 0,0-1 0,1 0 0,0 1 0,-1 0 0,1 9 0,1-14 0,-1 1 0,2 0 0,-1-1 0,0 1 0,0 0 0,0-1 0,1 1 0,-1 0 0,1-1 0,-1 1 0,1-1 0,0 1 0,0-1 0,-1 1 0,1-1 0,0 1 0,0-1 0,1 0 0,1 2 0,0 0 0,0-1 0,0 0 0,1 0 0,-1 0 0,1 0 0,-1-1 0,1 1 0,5 0 0,7 2 0,0-2 0,1 0 0,19 0 0,-30-2 0,21 1 0,-2-1 0,0 2 0,0 0 0,-1 1 0,42 12 0,-28-5 0,0-1 0,1-2 0,74 5 0,123-12 0,-107-2 0,128 22 0,8-1 0,-70-20-1365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924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097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5876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9107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2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0716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0AB4E2DE-18F2-AE5F-DE76-E000EB0BCD33}"/>
            </a:ext>
          </a:extLst>
        </p:cNvPr>
        <p:cNvGrpSpPr/>
        <p:nvPr/>
      </p:nvGrpSpPr>
      <p:grpSpPr>
        <a:xfrm>
          <a:off x="0" y="0"/>
          <a:ext cx="0" cy="0"/>
          <a:chOff x="0" y="0"/>
          <a:chExt cx="0" cy="0"/>
        </a:xfrm>
      </p:grpSpPr>
      <p:sp>
        <p:nvSpPr>
          <p:cNvPr id="220" name="Google Shape;220;g6b602ea5a7_1_524:notes">
            <a:extLst>
              <a:ext uri="{FF2B5EF4-FFF2-40B4-BE49-F238E27FC236}">
                <a16:creationId xmlns:a16="http://schemas.microsoft.com/office/drawing/2014/main" id="{D6C24B64-4A4A-45CC-6685-42A4931364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a:extLst>
              <a:ext uri="{FF2B5EF4-FFF2-40B4-BE49-F238E27FC236}">
                <a16:creationId xmlns:a16="http://schemas.microsoft.com/office/drawing/2014/main" id="{765FAE43-6294-7AE7-BCD7-20058B9B11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519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a:extLst>
            <a:ext uri="{FF2B5EF4-FFF2-40B4-BE49-F238E27FC236}">
              <a16:creationId xmlns:a16="http://schemas.microsoft.com/office/drawing/2014/main" id="{256407AA-FB30-8C15-D65E-0A6037CD18DE}"/>
            </a:ext>
          </a:extLst>
        </p:cNvPr>
        <p:cNvGrpSpPr/>
        <p:nvPr/>
      </p:nvGrpSpPr>
      <p:grpSpPr>
        <a:xfrm>
          <a:off x="0" y="0"/>
          <a:ext cx="0" cy="0"/>
          <a:chOff x="0" y="0"/>
          <a:chExt cx="0" cy="0"/>
        </a:xfrm>
      </p:grpSpPr>
      <p:sp>
        <p:nvSpPr>
          <p:cNvPr id="220" name="Google Shape;220;g6b602ea5a7_1_524:notes">
            <a:extLst>
              <a:ext uri="{FF2B5EF4-FFF2-40B4-BE49-F238E27FC236}">
                <a16:creationId xmlns:a16="http://schemas.microsoft.com/office/drawing/2014/main" id="{7284AABB-106F-E537-1E33-A0271BC345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a:extLst>
              <a:ext uri="{FF2B5EF4-FFF2-40B4-BE49-F238E27FC236}">
                <a16:creationId xmlns:a16="http://schemas.microsoft.com/office/drawing/2014/main" id="{569DC49D-4A68-B977-222E-0AF3357569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681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4f495656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6b4f495656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0594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482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081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MUST BE COMPLETED IN WEEK 8, BUT SHOULD BE UPDATED REGULARLY</a:t>
            </a:r>
          </a:p>
          <a:p>
            <a:pPr marL="0" lvl="0" indent="0" algn="l" rtl="0">
              <a:spcBef>
                <a:spcPts val="0"/>
              </a:spcBef>
              <a:spcAft>
                <a:spcPts val="0"/>
              </a:spcAft>
              <a:buNone/>
            </a:pPr>
            <a:endParaRPr dirty="0"/>
          </a:p>
          <a:p>
            <a:pPr marL="0" lvl="0" indent="0" algn="l" rtl="0">
              <a:spcBef>
                <a:spcPts val="0"/>
              </a:spcBef>
              <a:spcAft>
                <a:spcPts val="0"/>
              </a:spcAft>
              <a:buNone/>
            </a:pPr>
            <a:r>
              <a:rPr lang="en" dirty="0"/>
              <a:t>This is where you link your evidence to each of the Intended Learning Outcomes of this block.</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b4f495656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b4f495656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b602ea5a7_1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b602ea5a7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3897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MUST BE UPDATED EVERY WEEK</a:t>
            </a:r>
          </a:p>
          <a:p>
            <a:pPr marL="0" lvl="0" indent="0" algn="l" rtl="0">
              <a:spcBef>
                <a:spcPts val="0"/>
              </a:spcBef>
              <a:spcAft>
                <a:spcPts val="0"/>
              </a:spcAft>
              <a:buNone/>
            </a:pPr>
            <a:endParaRPr dirty="0"/>
          </a:p>
          <a:p>
            <a:pPr marL="0" lvl="0" indent="0" algn="l" rtl="0">
              <a:spcBef>
                <a:spcPts val="0"/>
              </a:spcBef>
              <a:spcAft>
                <a:spcPts val="0"/>
              </a:spcAft>
              <a:buNone/>
            </a:pPr>
            <a:r>
              <a:rPr lang="en" dirty="0"/>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p>
          <a:p>
            <a:pPr marL="0" lvl="0" indent="0" algn="l" rtl="0">
              <a:spcBef>
                <a:spcPts val="0"/>
              </a:spcBef>
              <a:spcAft>
                <a:spcPts val="0"/>
              </a:spcAft>
              <a:buNone/>
            </a:pPr>
            <a:endParaRPr dirty="0"/>
          </a:p>
          <a:p>
            <a:pPr marL="0" lvl="0" indent="0" algn="l" rtl="0">
              <a:spcBef>
                <a:spcPts val="0"/>
              </a:spcBef>
              <a:spcAft>
                <a:spcPts val="0"/>
              </a:spcAft>
              <a:buNone/>
            </a:pPr>
            <a:r>
              <a:rPr lang="en" dirty="0"/>
              <a:t>In such cases, you simply need to provide links to those artifacts and may include any explanatory comment or reflection you feel is appropriate. </a:t>
            </a:r>
            <a:endParaRPr dirty="0"/>
          </a:p>
          <a:p>
            <a:pPr marL="0" lvl="0" indent="0" algn="l" rtl="0">
              <a:spcBef>
                <a:spcPts val="0"/>
              </a:spcBef>
              <a:spcAft>
                <a:spcPts val="0"/>
              </a:spcAft>
              <a:buNone/>
            </a:pPr>
            <a:r>
              <a:rPr lang="en" dirty="0"/>
              <a:t>(Some reflection is almost always a good idea as it provides the foundation for Section C.)</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390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a:extLst>
            <a:ext uri="{FF2B5EF4-FFF2-40B4-BE49-F238E27FC236}">
              <a16:creationId xmlns:a16="http://schemas.microsoft.com/office/drawing/2014/main" id="{7932D197-348A-A45C-0A9C-547A20B08B28}"/>
            </a:ext>
          </a:extLst>
        </p:cNvPr>
        <p:cNvGrpSpPr/>
        <p:nvPr/>
      </p:nvGrpSpPr>
      <p:grpSpPr>
        <a:xfrm>
          <a:off x="0" y="0"/>
          <a:ext cx="0" cy="0"/>
          <a:chOff x="0" y="0"/>
          <a:chExt cx="0" cy="0"/>
        </a:xfrm>
      </p:grpSpPr>
      <p:sp>
        <p:nvSpPr>
          <p:cNvPr id="472" name="Google Shape;472;g6b602ea5a7_1_359:notes">
            <a:extLst>
              <a:ext uri="{FF2B5EF4-FFF2-40B4-BE49-F238E27FC236}">
                <a16:creationId xmlns:a16="http://schemas.microsoft.com/office/drawing/2014/main" id="{558EE24F-360B-8532-D5FD-54289E50A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a:extLst>
              <a:ext uri="{FF2B5EF4-FFF2-40B4-BE49-F238E27FC236}">
                <a16:creationId xmlns:a16="http://schemas.microsoft.com/office/drawing/2014/main" id="{C9431859-C8CA-35AA-CB08-8A91250926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6230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094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a:extLst>
            <a:ext uri="{FF2B5EF4-FFF2-40B4-BE49-F238E27FC236}">
              <a16:creationId xmlns:a16="http://schemas.microsoft.com/office/drawing/2014/main" id="{61322662-8C56-F3D1-61A4-419DD414F840}"/>
            </a:ext>
          </a:extLst>
        </p:cNvPr>
        <p:cNvGrpSpPr/>
        <p:nvPr/>
      </p:nvGrpSpPr>
      <p:grpSpPr>
        <a:xfrm>
          <a:off x="0" y="0"/>
          <a:ext cx="0" cy="0"/>
          <a:chOff x="0" y="0"/>
          <a:chExt cx="0" cy="0"/>
        </a:xfrm>
      </p:grpSpPr>
      <p:sp>
        <p:nvSpPr>
          <p:cNvPr id="472" name="Google Shape;472;g6b602ea5a7_1_359:notes">
            <a:extLst>
              <a:ext uri="{FF2B5EF4-FFF2-40B4-BE49-F238E27FC236}">
                <a16:creationId xmlns:a16="http://schemas.microsoft.com/office/drawing/2014/main" id="{E69B8769-7E34-C164-7E2C-2FE199D3FB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a:extLst>
              <a:ext uri="{FF2B5EF4-FFF2-40B4-BE49-F238E27FC236}">
                <a16:creationId xmlns:a16="http://schemas.microsoft.com/office/drawing/2014/main" id="{EE85D1F3-099A-26B3-EF44-260CC2219B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25195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1944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6b602ea5a7_1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6b602ea5a7_1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7200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a:extLst>
            <a:ext uri="{FF2B5EF4-FFF2-40B4-BE49-F238E27FC236}">
              <a16:creationId xmlns:a16="http://schemas.microsoft.com/office/drawing/2014/main" id="{0CE01B5C-DBDE-0314-3078-F53B5508835A}"/>
            </a:ext>
          </a:extLst>
        </p:cNvPr>
        <p:cNvGrpSpPr/>
        <p:nvPr/>
      </p:nvGrpSpPr>
      <p:grpSpPr>
        <a:xfrm>
          <a:off x="0" y="0"/>
          <a:ext cx="0" cy="0"/>
          <a:chOff x="0" y="0"/>
          <a:chExt cx="0" cy="0"/>
        </a:xfrm>
      </p:grpSpPr>
      <p:sp>
        <p:nvSpPr>
          <p:cNvPr id="483" name="Google Shape;483;g6b602ea5a7_1_373:notes">
            <a:extLst>
              <a:ext uri="{FF2B5EF4-FFF2-40B4-BE49-F238E27FC236}">
                <a16:creationId xmlns:a16="http://schemas.microsoft.com/office/drawing/2014/main" id="{2D99E701-EEE7-DB86-9908-F9CC82611B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6b602ea5a7_1_373:notes">
            <a:extLst>
              <a:ext uri="{FF2B5EF4-FFF2-40B4-BE49-F238E27FC236}">
                <a16:creationId xmlns:a16="http://schemas.microsoft.com/office/drawing/2014/main" id="{1BBD0845-86D7-7C98-CBAE-2DE0DFFDFF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723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7251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6b602ea5a7_1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6b602ea5a7_1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1326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2247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b602ea5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b602ea5a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6b602ea5a7_1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6b602ea5a7_1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7547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COMPLETED IN WEEK 8</a:t>
            </a:r>
          </a:p>
          <a:p>
            <a:pPr marL="0" lvl="0" indent="0" algn="l" rtl="0">
              <a:spcBef>
                <a:spcPts val="0"/>
              </a:spcBef>
              <a:spcAft>
                <a:spcPts val="0"/>
              </a:spcAft>
              <a:buNone/>
            </a:pPr>
            <a:endParaRPr/>
          </a:p>
          <a:p>
            <a:pPr marL="0" lvl="0" indent="0" algn="l" rtl="0">
              <a:spcBef>
                <a:spcPts val="0"/>
              </a:spcBef>
              <a:spcAft>
                <a:spcPts val="0"/>
              </a:spcAft>
              <a:buNone/>
            </a:pPr>
            <a:r>
              <a:rPr lang="en" dirty="0"/>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b602ea5a7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b602ea5a7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Copy and paste the feedback from the previous block’s assessment into the text box.</a:t>
            </a:r>
            <a:endParaRPr/>
          </a:p>
          <a:p>
            <a:pPr marL="0" lvl="0" indent="0" algn="l" rtl="0">
              <a:spcBef>
                <a:spcPts val="0"/>
              </a:spcBef>
              <a:spcAft>
                <a:spcPts val="0"/>
              </a:spcAft>
              <a:buNone/>
            </a:pPr>
            <a:r>
              <a:rPr lang="en"/>
              <a:t>Copy and paste the bullet points you listed on the “Lessons Learned” page in section C of your last block’s log.</a:t>
            </a:r>
            <a:endParaRPr/>
          </a:p>
          <a:p>
            <a:pPr marL="0" lvl="0" indent="0" algn="l" rtl="0">
              <a:spcBef>
                <a:spcPts val="0"/>
              </a:spcBef>
              <a:spcAft>
                <a:spcPts val="0"/>
              </a:spcAft>
              <a:buNone/>
            </a:pPr>
            <a:r>
              <a:rPr lang="en"/>
              <a:t>Compare the grade you gave yourself with the grade you received, and reevaluate or restate your feeling on your current level of progress.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b602ea5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b602ea5a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goals for this block using the SMARTER method. Make sure they are clear, relevant, have a measurable outcome, and can be recorded. Consider how well do they align with the role(s) you wish to take, and with the requirements given in the project brief. Think about the objectives you plan to choose, or that are mandated by the project. Are there any competencies that you need to focus on?</a:t>
            </a:r>
            <a:endParaRPr/>
          </a:p>
          <a:p>
            <a:pPr marL="0" lvl="0" indent="0" algn="l" rtl="0">
              <a:spcBef>
                <a:spcPts val="0"/>
              </a:spcBef>
              <a:spcAft>
                <a:spcPts val="0"/>
              </a:spcAft>
              <a:buNone/>
            </a:pPr>
            <a:endParaRPr/>
          </a:p>
          <a:p>
            <a:pPr marL="0" lvl="0" indent="0" algn="l" rtl="0">
              <a:spcBef>
                <a:spcPts val="0"/>
              </a:spcBef>
              <a:spcAft>
                <a:spcPts val="0"/>
              </a:spcAft>
              <a:buNone/>
            </a:pPr>
            <a:r>
              <a:rPr lang="en"/>
              <a:t>For each goal, find concrete examples of tasks you expect to undertake that will demonstrate this within the project for the block. Make sure the plan has an outcome that can be tracked and assessed. Make sure you have a clearly stated target for each goal. If you are unsure of how to demonstrate something, ask for help from your teachers.</a:t>
            </a:r>
            <a:endParaRPr/>
          </a:p>
        </p:txBody>
      </p:sp>
    </p:spTree>
    <p:extLst>
      <p:ext uri="{BB962C8B-B14F-4D97-AF65-F5344CB8AC3E}">
        <p14:creationId xmlns:p14="http://schemas.microsoft.com/office/powerpoint/2010/main" val="2033912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endParaRPr lang="en"/>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a:t>
            </a:r>
          </a:p>
          <a:p>
            <a:pPr marL="0" lvl="0" indent="0" algn="l" rtl="0">
              <a:spcBef>
                <a:spcPts val="0"/>
              </a:spcBef>
              <a:spcAft>
                <a:spcPts val="0"/>
              </a:spcAft>
              <a:buNone/>
            </a:pPr>
            <a:endParaRPr lang="en"/>
          </a:p>
          <a:p>
            <a:pPr marL="0" lvl="0" indent="0" algn="l" rtl="0">
              <a:spcBef>
                <a:spcPts val="0"/>
              </a:spcBef>
              <a:spcAft>
                <a:spcPts val="0"/>
              </a:spcAft>
              <a:buNone/>
            </a:pPr>
            <a:r>
              <a:rPr lang="en"/>
              <a:t>Note: some of the required information may be captured in production documents such as your work log or peer reviews. 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sp>
        <p:nvSpPr>
          <p:cNvPr id="16" name="Google Shape;16;p2"/>
          <p:cNvSpPr txBox="1"/>
          <p:nvPr/>
        </p:nvSpPr>
        <p:spPr>
          <a:xfrm>
            <a:off x="1846250" y="4412100"/>
            <a:ext cx="6527400" cy="598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 &amp; Assessment Assignment : </a:t>
            </a:r>
            <a:r>
              <a:rPr lang="en" sz="700" b="1">
                <a:latin typeface="Helvetica Neue"/>
                <a:ea typeface="Helvetica Neue"/>
                <a:cs typeface="Helvetica Neue"/>
                <a:sym typeface="Helvetica Neue"/>
              </a:rPr>
              <a:t>In Microsoft Team </a:t>
            </a:r>
            <a:r>
              <a:rPr kumimoji="0" lang="en-US" altLang="en-US" sz="700" b="1" i="0" u="none" strike="noStrike" cap="none" normalizeH="0" baseline="0">
                <a:ln>
                  <a:noFill/>
                </a:ln>
                <a:solidFill>
                  <a:srgbClr val="242424"/>
                </a:solidFill>
                <a:effectLst/>
                <a:latin typeface="Segoe UI" panose="020B0502040204020203" pitchFamily="34" charset="0"/>
                <a:cs typeface="Segoe UI" panose="020B0502040204020203" pitchFamily="34" charset="0"/>
              </a:rPr>
              <a:t>2021-22A FGA1.P1 ADS&amp;AI</a:t>
            </a:r>
            <a:endParaRPr sz="700" b="1">
              <a:latin typeface="Helvetica Neue"/>
              <a:ea typeface="Helvetica Neue"/>
              <a:cs typeface="Helvetica Neue"/>
              <a:sym typeface="Helvetica Neue"/>
            </a:endParaRPr>
          </a:p>
          <a:p>
            <a:pPr marL="0" lvl="0" indent="0" algn="l" rtl="0">
              <a:spcBef>
                <a:spcPts val="0"/>
              </a:spcBef>
              <a:spcAft>
                <a:spcPts val="0"/>
              </a:spcAft>
              <a:buNone/>
            </a:pPr>
            <a:r>
              <a:rPr lang="en" sz="700" b="1">
                <a:solidFill>
                  <a:srgbClr val="999999"/>
                </a:solidFill>
                <a:latin typeface="Helvetica Neue"/>
                <a:ea typeface="Helvetica Neue"/>
                <a:cs typeface="Helvetica Neue"/>
                <a:sym typeface="Helvetica Neue"/>
              </a:rPr>
              <a:t>GitHub Folder: </a:t>
            </a:r>
            <a:endParaRPr>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fault">
  <p:cSld name="CUSTOM_2_4">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LO's">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 name="Google Shape;38;p6"/>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
        <p:nvSpPr>
          <p:cNvPr id="43" name="Google Shape;43;p6"/>
          <p:cNvSpPr txBox="1"/>
          <p:nvPr/>
        </p:nvSpPr>
        <p:spPr>
          <a:xfrm>
            <a:off x="5852160" y="1252728"/>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
        <p:nvSpPr>
          <p:cNvPr id="44" name="Google Shape;44;p6"/>
          <p:cNvSpPr txBox="1"/>
          <p:nvPr/>
        </p:nvSpPr>
        <p:spPr>
          <a:xfrm>
            <a:off x="5852160" y="3136253"/>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Weeks">
  <p:cSld name="CUSTOM_2_2">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eek 4 goals">
  <p:cSld name="CUSTOM_2_2_2">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eedback Slides">
  <p:cSld name="CUSTOM_2_2_1">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BredaUniversityADSAI/2023-24b-fai1-adsai-dariavladutu236578/blob/main/Certificates/Introduction%20to%20Importing%20Data%20in%20Python.pdf" TargetMode="External"/><Relationship Id="rId3" Type="http://schemas.openxmlformats.org/officeDocument/2006/relationships/image" Target="../media/image4.png"/><Relationship Id="rId7" Type="http://schemas.openxmlformats.org/officeDocument/2006/relationships/hyperlink" Target="https://github.com/BredaUniversityADSAI/2023-24b-fai1-adsai-dariavladutu236578/blob/main/Certificates/Data%20Manipulation%20with%20pandas.pdf"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hyperlink" Target="https://github.com/BredaUniversityADSAI/2023-24b-fai1-adsai-dariavladutu236578/blob/main/DataLab%20Prep/Week1DataLabII_Python_236578.ipynb"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github.com/BredaUniversityADSAI/2023-24b-fai1-adsai-dariavladutu236578/blob/main/DataLabPrep/Dialogue%20preparation.pdf" TargetMode="External"/><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hyperlink" Target="https://github.com/BredaUniversityADSAI/2023-24b-fai1-adsai-dariavladutu236578/blob/main/DataLabPrep/Thursday%2C%20Week%202.pdf" TargetMode="External"/><Relationship Id="rId5" Type="http://schemas.openxmlformats.org/officeDocument/2006/relationships/hyperlink" Target="https://github.com/BredaUniversityADSAI/2023-24b-fai1-adsai-dariavladutu236578/blob/main/DataLabPrep/Wednesday%2C%20Week%202.pdf" TargetMode="Externa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BredaUniversityADSAI/2023-24b-fai1-adsai-dariavladutu236578/blob/main/DataLabPrep/NAC_data_2022_2023/DataLab_I_Week3_NAC_Preprocessing_1.ipynb" TargetMode="External"/><Relationship Id="rId3" Type="http://schemas.openxmlformats.org/officeDocument/2006/relationships/image" Target="../media/image11.png"/><Relationship Id="rId7" Type="http://schemas.openxmlformats.org/officeDocument/2006/relationships/hyperlink" Target="https://github.com/BredaUniversityADSAI/2023-24b-fai1-adsai-dariavladutu236578/blob/main/DataLabPrep/Week3DataPrep3_streamlit_236578.ipynb"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github.com/BredaUniversityADSAI/2023-24b-fai1-adsai-dariavladutu236578/blob/main/DataLabPrep/Week3_DataLabPrep1_matplotlib_236578.ipynb"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BredaUniversityADSAI/2023-24b-fai1-adsai-dariavladutu236578/blob/main/DataLabPrep/NAC_data_2022_2023/Week4DataLabI_LinearRegression_236578.ipynb" TargetMode="External"/><Relationship Id="rId3" Type="http://schemas.openxmlformats.org/officeDocument/2006/relationships/image" Target="../media/image14.png"/><Relationship Id="rId7" Type="http://schemas.openxmlformats.org/officeDocument/2006/relationships/hyperlink" Target="https://github.com/BredaUniversityADSAI/2023-24b-fai1-adsai-dariavladutu236578/blob/main/Certificates/Supervised%20Learning%20with%20Sci-kit%20Learn.pdf"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hyperlink" Target="https://github.com/BredaUniversityADSAI/2023-24b-fai1-adsai-dariavladutu236578/blob/main/DataLabPrep/Week4DataLabPrep_2_LogisticRegression_236578.ipynb" TargetMode="External"/><Relationship Id="rId4" Type="http://schemas.openxmlformats.org/officeDocument/2006/relationships/image" Target="../media/image15.png"/><Relationship Id="rId9" Type="http://schemas.openxmlformats.org/officeDocument/2006/relationships/hyperlink" Target="https://github.com/BredaUniversityADSAI/2023-24b-fai1-adsai-dariavladutu236578/blob/main/DataLabPrep/NAC_data_2022_2023/Week4DataLabPrep_1_FeatureEngg_LRbasics_236578.ipynb"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s://github.com/BredaUniversityADSAI/2023-24b-fai1-adsai-dariavladutu236578/blob/main/DataLabPrep/NAC_data_2022_2023/Week5DataLab1_clustering_236578.ipynb" TargetMode="External"/><Relationship Id="rId5" Type="http://schemas.openxmlformats.org/officeDocument/2006/relationships/hyperlink" Target="https://github.com/BredaUniversityADSAI/2023-24b-fai1-adsai-dariavladutu236578/blob/main/DataLabPrep/Week5DataLabPrep_2_scikit_learn_236578.png/" TargetMode="Externa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BredaUniversityADSAI/2023-24b-fai1-adsai-dariavladutu236578/blob/main/DataLabPrep/NAC_data_2022_2023/Template_Final_Deliverable_Y1BlockB.ipynb" TargetMode="External"/><Relationship Id="rId3" Type="http://schemas.openxmlformats.org/officeDocument/2006/relationships/image" Target="../media/image20.png"/><Relationship Id="rId7" Type="http://schemas.openxmlformats.org/officeDocument/2006/relationships/hyperlink" Target="https://github.com/BredaUniversityADSAI/2023-24b-fai1-adsai-dariavladutu236578/blob/main/Certificates/Machine%20Learning%20with%20Tree-Based%20Models%20in%20Python.pdf"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hyperlink" Target="https://github.com/BredaUniversityADSAI/2023-24b-fai1-adsai-dariavladutu236578/blob/main/DataLabPrep/NAC_data_2022_2023/Week6DataLabPrep_2_HyperparameterTuning_236578.ipynb" TargetMode="External"/><Relationship Id="rId4" Type="http://schemas.openxmlformats.org/officeDocument/2006/relationships/image" Target="../media/image21.png"/><Relationship Id="rId9" Type="http://schemas.openxmlformats.org/officeDocument/2006/relationships/hyperlink" Target="https://github.com/BredaUniversityADSAI/2023-24b-fai1-adsai-dariavladutu236578/blob/main/DataLabPrep/Week6DataLabPrep_1_XGB_236578.ipynb"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hyperlink" Target="https://github.com/BredaUniversityADSAI/2023-24b-fai1-adsai-dariavladutu236578/blob/main/Deliverables/ILO7/MulCalAss_236578.pdf" TargetMode="External"/><Relationship Id="rId3" Type="http://schemas.openxmlformats.org/officeDocument/2006/relationships/image" Target="../media/image24.png"/><Relationship Id="rId7" Type="http://schemas.openxmlformats.org/officeDocument/2006/relationships/hyperlink" Target="https://github.com/BredaUniversityADSAI/2023-24b-fai1-adsai-dariavladutu236578/blob/main/Deliverables/ILO7/CalMacLea_236578.pdf"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hyperlink" Target="https://github.com/BredaUniversityADSAI/2023-24b-fai1-adsai-dariavladutu236578/blob/main/Deliverables/ILO7/MulCal_236578.ipynb" TargetMode="External"/><Relationship Id="rId4" Type="http://schemas.openxmlformats.org/officeDocument/2006/relationships/image" Target="../media/image25.png"/><Relationship Id="rId9" Type="http://schemas.openxmlformats.org/officeDocument/2006/relationships/hyperlink" Target="https://github.com/BredaUniversityADSAI/2023-24b-fai1-adsai-dariavladutu236578/blob/main/DataLabPrep/NAC_data_2022_2023/Week7DataLab1_PerformanceTuning.ipynb"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hyperlink" Target="https://github.com/BredaUniversityADSAI/2023-24b-fai1-adsai-dariavladutu236578/blob/main/DataLabPrep/NAC_data_2022_2023/Final_Deliverable_Y1BlockB.ipynb"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hyperlink" Target="https://github.com/BredaUniversityADSAI/2023-24b-fai1-adsai-dariavladutu236578/blob/main/Deliverables/._Work%20Log%202023-24Y1B%20ADS_AI.xlsx" TargetMode="Externa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hyperlink" Target="https://github.com/BredaUniversityADSAI/2023-24b-fai1-adsai-dariavladutu236578/blob/main/Deliverables/._Learning%20Log%202023-24Y1B%20ADS_AI.pptx"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hyperlink" Target="https://github.com/BredaUniversityADSAI/2023-24b-fai1-adsai-dariavladutu236578/blob/main/Academic%20writing/Vladutu_Daria_236578_Year1BlockBReport.pdf" TargetMode="External"/><Relationship Id="rId5" Type="http://schemas.openxmlformats.org/officeDocument/2006/relationships/hyperlink" Target="https://github.com/BredaUniversityADSAI/2023-24b-fai1-adsai-dariavladutu236578/blob/main/DataLabPrep/Dialogue%20preparation.pdf"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hyperlink" Target="https://github.com/BredaUniversityADSAI/2023-24b-fai1-adsai-dariavladutu236578/blob/main/DataLabPrep/Week1Day4_Numpy_Warmup_Dir_236578.ipynb" TargetMode="External"/><Relationship Id="rId5" Type="http://schemas.openxmlformats.org/officeDocument/2006/relationships/image" Target="../media/image37.png"/><Relationship Id="rId4" Type="http://schemas.openxmlformats.org/officeDocument/2006/relationships/hyperlink" Target="https://github.com/BredaUniversityADSAI/2023-24b-fai1-adsai-dariavladutu236578/blob/main/DataLabPrep/Week1DataLabII_Python_236578.ipynb"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hyperlink" Target="https://github.com/BredaUniversityADSAI/2023-24b-fai1-adsai-dariavladutu236578/blob/main/DataLabPrep/NAC_data_2022_2023/DataLab_I_Week3_NAC_Preprocessing_1.ipynb" TargetMode="External"/><Relationship Id="rId5" Type="http://schemas.openxmlformats.org/officeDocument/2006/relationships/image" Target="../media/image39.png"/><Relationship Id="rId4" Type="http://schemas.openxmlformats.org/officeDocument/2006/relationships/hyperlink" Target="https://github.com/BredaUniversityADSAI/2023-24b-fai1-adsai-dariavladutu236578/blob/main/DataLabPrep/Week3DataPrep2_236578_API.ipynb"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hyperlink" Target="https://github.com/BredaUniversityADSAI/2023-24b-fai1-adsai-dariavladutu236578/blob/main/DataLabPrep/NAC_data_2022_2023/DataLab_I_Week3_NAC_Preprocessing_1.ipynb" TargetMode="External"/><Relationship Id="rId5" Type="http://schemas.openxmlformats.org/officeDocument/2006/relationships/image" Target="../media/image41.png"/><Relationship Id="rId4" Type="http://schemas.openxmlformats.org/officeDocument/2006/relationships/hyperlink" Target="https://github.com/BredaUniversityADSAI/2023-24b-fai1-adsai-dariavladutu236578/blob/main/DataLabPrep/Week3_DataLabPrep1_matplotlib_236578.ipynb"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github.com/BredaUniversityADSAI/2023-24b-fai1-adsai-dariavladutu236578/blob/main/DataLabPrep/Week1Day4_Numpy_Notes.ipynb" TargetMode="External"/><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hyperlink" Target="https://github.com/BredaUniversityADSAI/2023-24b-fai1-adsai-dariavladutu236578/blob/main/DataLabPrep/NAC_data_2022_2023/DataLab_II_Week3_NAC_Analysis.ipynb" TargetMode="External"/><Relationship Id="rId5" Type="http://schemas.openxmlformats.org/officeDocument/2006/relationships/image" Target="../media/image43.png"/><Relationship Id="rId4" Type="http://schemas.openxmlformats.org/officeDocument/2006/relationships/hyperlink" Target="https://github.com/BredaUniversityADSAI/2023-24b-fai1-adsai-dariavladutu236578/blob/main/DataLabPrep/Week3DataPrep3_streamlit_236578.ipynb"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hyperlink" Target="https://github.com/BredaUniversityADSAI/2023-24b-fai1-adsai-dariavladutu236578/blob/main/DataLabPrep/NAC_data_2022_2023/Week5DataLab1_clustering_236578.ipynb" TargetMode="External"/><Relationship Id="rId5" Type="http://schemas.openxmlformats.org/officeDocument/2006/relationships/image" Target="../media/image46.png"/><Relationship Id="rId4" Type="http://schemas.openxmlformats.org/officeDocument/2006/relationships/hyperlink" Target="https://github.com/BredaUniversityADSAI/2023-24b-fai1-adsai-dariavladutu236578/blob/main/DataLabPrep/NAC_data_2022_2023/Week4DataLabII_NACplayerclassification_236578.ipynb"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hyperlink" Target="https://github.com/BredaUniversityADSAI/2023-24b-fai1-adsai-dariavladutu236578/blob/main/DataLabPrep/NAC_data_2022_2023/Final_Deliverable_Y1BlockB.ipynb" TargetMode="Externa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hyperlink" Target="https://github.com/BredaUniversityADSAI/2023-24b-fai1-adsai-dariavladutu236578/blob/main/Academic%20writing/Vladutu_Daria_236578_Year1BlockBReport.pdf" TargetMode="Externa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hyperlink" Target="https://github.com/BredaUniversityADSAI/2023-24b-fai1-adsai-dariavladutu236578/blob/main/Deliverables/ILO7/CalMacLea_236578.pdf" TargetMode="External"/><Relationship Id="rId3" Type="http://schemas.openxmlformats.org/officeDocument/2006/relationships/image" Target="../media/image51.png"/><Relationship Id="rId7" Type="http://schemas.openxmlformats.org/officeDocument/2006/relationships/hyperlink" Target="https://github.com/BredaUniversityADSAI/2023-24b-fai1-adsai-dariavladutu236578/blob/main/Deliverables/ILO7/EleOpeMat_236578.pdf"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hyperlink" Target="https://github.com/BredaUniversityADSAI/2023-24b-fai1-adsai-dariavladutu236578/blob/main/Deliverables/ILO7/MulCal_236578.ipynb" TargetMode="External"/><Relationship Id="rId5" Type="http://schemas.openxmlformats.org/officeDocument/2006/relationships/image" Target="../media/image52.png"/><Relationship Id="rId10" Type="http://schemas.openxmlformats.org/officeDocument/2006/relationships/hyperlink" Target="https://github.com/BredaUniversityADSAI/2023-24b-fai1-adsai-dariavladutu236578/blob/main/DataLabPrep/NAC_data_2022_2023/Final_Deliverable_Y1BlockB.ipynb" TargetMode="External"/><Relationship Id="rId4" Type="http://schemas.openxmlformats.org/officeDocument/2006/relationships/hyperlink" Target="https://github.com/BredaUniversityADSAI/2023-24b-fai1-adsai-dariavladutu236578/blob/main/Deliverables/ILO7/EleOpeCod_236578.ipynb" TargetMode="External"/><Relationship Id="rId9" Type="http://schemas.openxmlformats.org/officeDocument/2006/relationships/hyperlink" Target="https://github.com/BredaUniversityADSAI/2023-24b-fai1-adsai-dariavladutu236578/blob/main/Deliverables/ILO7/MulCalAss_236578.pdf"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hyperlink" Target="https://github.com/BredaUniversityADSAI/2023-24b-fai1-adsai-dariavladutu236578/blob/main/Deliverables/._Work%20Log%202023-24Y1B%20ADS_AI.xlsx" TargetMode="External"/><Relationship Id="rId5" Type="http://schemas.openxmlformats.org/officeDocument/2006/relationships/image" Target="../media/image55.png"/><Relationship Id="rId4" Type="http://schemas.openxmlformats.org/officeDocument/2006/relationships/hyperlink" Target="https://github.com/BredaUniversityADSAI/2023-24b-fai1-adsai-dariavladutu236578/blob/main/Deliverables/._Learning%20Log%202023-24Y1B%20ADS_AI.pptx"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BredaUniversityADSAI/2023-24b-fai1-adsai-dariavladutu236578/blob/main/DataLabPrep/NAC_data_2022_2023/Final_Deliverable_Y1BlockB.ipynb" TargetMode="External"/><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58.sv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58.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50" y="548650"/>
            <a:ext cx="4937700" cy="32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FFFFFF"/>
                </a:solidFill>
                <a:latin typeface="Roboto"/>
                <a:ea typeface="Roboto"/>
                <a:cs typeface="Roboto"/>
                <a:sym typeface="Roboto"/>
              </a:rPr>
              <a:t>«</a:t>
            </a:r>
            <a:r>
              <a:rPr lang="en" dirty="0" err="1">
                <a:solidFill>
                  <a:srgbClr val="FFFFFF"/>
                </a:solidFill>
                <a:latin typeface="Roboto"/>
                <a:ea typeface="Roboto"/>
                <a:cs typeface="Roboto"/>
                <a:sym typeface="Roboto"/>
              </a:rPr>
              <a:t>Vlăduțu</a:t>
            </a:r>
            <a:r>
              <a:rPr lang="en" dirty="0">
                <a:solidFill>
                  <a:srgbClr val="FFFFFF"/>
                </a:solidFill>
                <a:latin typeface="Roboto"/>
                <a:ea typeface="Roboto"/>
                <a:cs typeface="Roboto"/>
                <a:sym typeface="Roboto"/>
              </a:rPr>
              <a:t> Daria Elena»</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 dirty="0">
                <a:solidFill>
                  <a:srgbClr val="FFFFFF"/>
                </a:solidFill>
                <a:latin typeface="Roboto"/>
                <a:ea typeface="Roboto"/>
                <a:cs typeface="Roboto"/>
                <a:sym typeface="Roboto"/>
              </a:rPr>
              <a:t>«236578»</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 dirty="0">
                <a:solidFill>
                  <a:srgbClr val="FFFFFF"/>
                </a:solidFill>
                <a:latin typeface="Roboto"/>
                <a:ea typeface="Roboto"/>
                <a:cs typeface="Roboto"/>
                <a:sym typeface="Roboto"/>
              </a:rPr>
              <a:t>«FAI1.P1.-01_2023»</a:t>
            </a:r>
            <a:endParaRPr dirty="0">
              <a:solidFill>
                <a:srgbClr val="FFFFFF"/>
              </a:solidFill>
              <a:latin typeface="Roboto"/>
              <a:ea typeface="Roboto"/>
              <a:cs typeface="Roboto"/>
              <a:sym typeface="Roboto"/>
            </a:endParaRPr>
          </a:p>
        </p:txBody>
      </p:sp>
      <p:sp>
        <p:nvSpPr>
          <p:cNvPr id="94" name="Google Shape;94;p12" descr="Face" title="Face"/>
          <p:cNvSpPr/>
          <p:nvPr/>
        </p:nvSpPr>
        <p:spPr>
          <a:xfrm>
            <a:off x="3749050" y="640075"/>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[photo]</a:t>
            </a:r>
            <a:endParaRPr dirty="0"/>
          </a:p>
        </p:txBody>
      </p:sp>
      <p:sp>
        <p:nvSpPr>
          <p:cNvPr id="95" name="Google Shape;95;p12"/>
          <p:cNvSpPr txBox="1">
            <a:spLocks noGrp="1"/>
          </p:cNvSpPr>
          <p:nvPr>
            <p:ph type="subTitle" idx="1"/>
          </p:nvPr>
        </p:nvSpPr>
        <p:spPr>
          <a:xfrm>
            <a:off x="548650" y="2718275"/>
            <a:ext cx="2011800" cy="1260000"/>
          </a:xfrm>
          <a:prstGeom prst="rect">
            <a:avLst/>
          </a:prstGeom>
        </p:spPr>
        <p:txBody>
          <a:bodyPr spcFirstLastPara="1" wrap="square" lIns="91425" tIns="91425" rIns="91425" bIns="91425" anchor="b" anchorCtr="0">
            <a:noAutofit/>
          </a:bodyPr>
          <a:lstStyle/>
          <a:p>
            <a:pPr marL="0" lvl="0" indent="0" algn="l" rtl="0">
              <a:lnSpc>
                <a:spcPct val="104000"/>
              </a:lnSpc>
              <a:spcBef>
                <a:spcPts val="0"/>
              </a:spcBef>
              <a:spcAft>
                <a:spcPts val="0"/>
              </a:spcAft>
              <a:buNone/>
            </a:pPr>
            <a:r>
              <a:rPr lang="en" sz="1800" dirty="0">
                <a:solidFill>
                  <a:srgbClr val="434343"/>
                </a:solidFill>
              </a:rPr>
              <a:t>Learning Log </a:t>
            </a:r>
            <a:endParaRPr sz="1800" dirty="0">
              <a:solidFill>
                <a:srgbClr val="434343"/>
              </a:solidFill>
            </a:endParaRPr>
          </a:p>
          <a:p>
            <a:pPr marL="0" lvl="0" indent="0" algn="l" rtl="0">
              <a:lnSpc>
                <a:spcPct val="104000"/>
              </a:lnSpc>
              <a:spcBef>
                <a:spcPts val="800"/>
              </a:spcBef>
              <a:spcAft>
                <a:spcPts val="800"/>
              </a:spcAft>
              <a:buNone/>
            </a:pPr>
            <a:r>
              <a:rPr lang="en" sz="1800" dirty="0">
                <a:solidFill>
                  <a:srgbClr val="434343"/>
                </a:solidFill>
              </a:rPr>
              <a:t>«2023 -2023» «B» </a:t>
            </a:r>
            <a:endParaRPr sz="1800" dirty="0">
              <a:solidFill>
                <a:srgbClr val="434343"/>
              </a:solidFill>
            </a:endParaRPr>
          </a:p>
        </p:txBody>
      </p:sp>
      <p:sp>
        <p:nvSpPr>
          <p:cNvPr id="96" name="Google Shape;96;p12"/>
          <p:cNvSpPr txBox="1"/>
          <p:nvPr/>
        </p:nvSpPr>
        <p:spPr>
          <a:xfrm>
            <a:off x="-75050" y="4159425"/>
            <a:ext cx="1171500" cy="2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80000"/>
                </a:solidFill>
                <a:latin typeface="Roboto"/>
                <a:ea typeface="Roboto"/>
                <a:cs typeface="Roboto"/>
                <a:sym typeface="Roboto"/>
              </a:rPr>
              <a:t>Design by Marvin Damstra</a:t>
            </a:r>
            <a:endParaRPr sz="600">
              <a:solidFill>
                <a:srgbClr val="980000"/>
              </a:solidFill>
              <a:latin typeface="Roboto"/>
              <a:ea typeface="Roboto"/>
              <a:cs typeface="Roboto"/>
              <a:sym typeface="Roboto"/>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F68F4A5-71E2-A3AC-75A0-523F00D3D561}"/>
                  </a:ext>
                </a:extLst>
              </p14:cNvPr>
              <p14:cNvContentPartPr/>
              <p14:nvPr/>
            </p14:nvContentPartPr>
            <p14:xfrm>
              <a:off x="1955465" y="4528025"/>
              <a:ext cx="3587040" cy="156960"/>
            </p14:xfrm>
          </p:contentPart>
        </mc:Choice>
        <mc:Fallback xmlns="">
          <p:pic>
            <p:nvPicPr>
              <p:cNvPr id="3" name="Ink 2">
                <a:extLst>
                  <a:ext uri="{FF2B5EF4-FFF2-40B4-BE49-F238E27FC236}">
                    <a16:creationId xmlns:a16="http://schemas.microsoft.com/office/drawing/2014/main" id="{3F68F4A5-71E2-A3AC-75A0-523F00D3D561}"/>
                  </a:ext>
                </a:extLst>
              </p:cNvPr>
              <p:cNvPicPr/>
              <p:nvPr/>
            </p:nvPicPr>
            <p:blipFill>
              <a:blip r:embed="rId4"/>
              <a:stretch>
                <a:fillRect/>
              </a:stretch>
            </p:blipFill>
            <p:spPr>
              <a:xfrm>
                <a:off x="1892465" y="4465385"/>
                <a:ext cx="3712680" cy="282600"/>
              </a:xfrm>
              <a:prstGeom prst="rect">
                <a:avLst/>
              </a:prstGeom>
            </p:spPr>
          </p:pic>
        </mc:Fallback>
      </mc:AlternateContent>
      <p:pic>
        <p:nvPicPr>
          <p:cNvPr id="11" name="Picture 10" descr="A person with long blonde hair and yellow shirt&#10;&#10;Description automatically generated">
            <a:extLst>
              <a:ext uri="{FF2B5EF4-FFF2-40B4-BE49-F238E27FC236}">
                <a16:creationId xmlns:a16="http://schemas.microsoft.com/office/drawing/2014/main" id="{5D2F0847-22E4-3ACE-78A1-A19857034A8A}"/>
              </a:ext>
            </a:extLst>
          </p:cNvPr>
          <p:cNvPicPr>
            <a:picLocks noChangeAspect="1"/>
          </p:cNvPicPr>
          <p:nvPr/>
        </p:nvPicPr>
        <p:blipFill rotWithShape="1">
          <a:blip r:embed="rId5"/>
          <a:srcRect l="21071"/>
          <a:stretch/>
        </p:blipFill>
        <p:spPr>
          <a:xfrm flipV="1">
            <a:off x="3748985" y="640074"/>
            <a:ext cx="1443445" cy="1371599"/>
          </a:xfrm>
          <a:prstGeom prst="rect">
            <a:avLst/>
          </a:prstGeom>
        </p:spPr>
      </p:pic>
      <p:sp>
        <p:nvSpPr>
          <p:cNvPr id="2" name="TextBox 1">
            <a:extLst>
              <a:ext uri="{FF2B5EF4-FFF2-40B4-BE49-F238E27FC236}">
                <a16:creationId xmlns:a16="http://schemas.microsoft.com/office/drawing/2014/main" id="{7B4DCBD6-E40C-9666-5E56-6F10DF3E8E82}"/>
              </a:ext>
            </a:extLst>
          </p:cNvPr>
          <p:cNvSpPr txBox="1"/>
          <p:nvPr/>
        </p:nvSpPr>
        <p:spPr>
          <a:xfrm>
            <a:off x="7801720" y="139914"/>
            <a:ext cx="1587260" cy="400110"/>
          </a:xfrm>
          <a:prstGeom prst="rect">
            <a:avLst/>
          </a:prstGeom>
          <a:noFill/>
        </p:spPr>
        <p:txBody>
          <a:bodyPr wrap="square" rtlCol="0">
            <a:spAutoFit/>
          </a:bodyPr>
          <a:lstStyle/>
          <a:p>
            <a:r>
              <a:rPr lang="en-RO" sz="2000" dirty="0">
                <a:highlight>
                  <a:srgbClr val="FFFF00"/>
                </a:highlight>
              </a:rPr>
              <a:t>RETAKE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a:t>Week 1 - Log</a:t>
            </a:r>
            <a:endParaRPr lang="en-US"/>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4" y="1152697"/>
            <a:ext cx="4039269"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40080" lvl="1" indent="-154940">
              <a:spcBef>
                <a:spcPts val="0"/>
              </a:spcBef>
              <a:buChar char="●"/>
            </a:pPr>
            <a:r>
              <a:rPr lang="en" dirty="0"/>
              <a:t>Complete the courses provided and get acquainted with advanced Python knowledge, read half of “Naked Statistics” by Charles Wheelan;</a:t>
            </a:r>
          </a:p>
          <a:p>
            <a:pPr marL="640080" lvl="1" indent="-154940">
              <a:spcBef>
                <a:spcPts val="0"/>
              </a:spcBef>
              <a:buChar char="●"/>
            </a:pPr>
            <a:r>
              <a:rPr lang="en" dirty="0"/>
              <a:t>Catch up on other courses.</a:t>
            </a:r>
            <a:endParaRPr dirty="0"/>
          </a:p>
          <a:p>
            <a:pPr marL="182880" lvl="0" indent="-154940" algn="l" rtl="0">
              <a:spcBef>
                <a:spcPts val="0"/>
              </a:spcBef>
              <a:spcAft>
                <a:spcPts val="0"/>
              </a:spcAft>
              <a:buSzPts val="1000"/>
              <a:buChar char="●"/>
            </a:pPr>
            <a:r>
              <a:rPr lang="en" dirty="0"/>
              <a:t>What have you actually been able to do? </a:t>
            </a:r>
          </a:p>
          <a:p>
            <a:pPr marL="640080" lvl="1" indent="-154940">
              <a:spcBef>
                <a:spcPts val="0"/>
              </a:spcBef>
              <a:buChar char="●"/>
            </a:pPr>
            <a:r>
              <a:rPr lang="en-GB" dirty="0"/>
              <a:t>I</a:t>
            </a:r>
            <a:r>
              <a:rPr lang="en" dirty="0"/>
              <a:t> completed most of the courses on time and practiced my NumPy and pandas knowledge.</a:t>
            </a:r>
          </a:p>
          <a:p>
            <a:pPr marL="640080" lvl="1" indent="-154940">
              <a:spcBef>
                <a:spcPts val="0"/>
              </a:spcBef>
              <a:buChar char="●"/>
            </a:pPr>
            <a:r>
              <a:rPr lang="en" dirty="0"/>
              <a:t>I managed to complete my reading goal.</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1/3</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61;p20">
            <a:extLst>
              <a:ext uri="{FF2B5EF4-FFF2-40B4-BE49-F238E27FC236}">
                <a16:creationId xmlns:a16="http://schemas.microsoft.com/office/drawing/2014/main" id="{77C54322-6D96-AF0C-49D7-814AF6EB31D0}"/>
              </a:ext>
            </a:extLst>
          </p:cNvPr>
          <p:cNvSpPr txBox="1">
            <a:spLocks noGrp="1"/>
          </p:cNvSpPr>
          <p:nvPr>
            <p:ph type="subTitle" idx="4"/>
          </p:nvPr>
        </p:nvSpPr>
        <p:spPr>
          <a:xfrm>
            <a:off x="4846200" y="787523"/>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a:t>
            </a:r>
            <a:endParaRPr dirty="0"/>
          </a:p>
        </p:txBody>
      </p:sp>
      <p:sp>
        <p:nvSpPr>
          <p:cNvPr id="5" name="Google Shape;164;p20">
            <a:extLst>
              <a:ext uri="{FF2B5EF4-FFF2-40B4-BE49-F238E27FC236}">
                <a16:creationId xmlns:a16="http://schemas.microsoft.com/office/drawing/2014/main" id="{A2234E93-5B45-B273-BD37-CC27F6D933AE}"/>
              </a:ext>
            </a:extLst>
          </p:cNvPr>
          <p:cNvSpPr txBox="1">
            <a:spLocks noGrp="1"/>
          </p:cNvSpPr>
          <p:nvPr>
            <p:ph type="body" idx="3"/>
          </p:nvPr>
        </p:nvSpPr>
        <p:spPr>
          <a:xfrm>
            <a:off x="4677190" y="1152697"/>
            <a:ext cx="3524293"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640080" lvl="1" indent="-154940">
              <a:spcBef>
                <a:spcPts val="0"/>
              </a:spcBef>
              <a:buChar char="●"/>
            </a:pPr>
            <a:r>
              <a:rPr lang="en" dirty="0"/>
              <a:t>The week went well overall. The material that we have done so far, although difficult, is very interesting. The workload is quite exhausting.</a:t>
            </a:r>
            <a:endParaRPr dirty="0"/>
          </a:p>
          <a:p>
            <a:pPr marL="182880" lvl="0" indent="-154940" algn="l" rtl="0">
              <a:spcBef>
                <a:spcPts val="0"/>
              </a:spcBef>
              <a:spcAft>
                <a:spcPts val="0"/>
              </a:spcAft>
              <a:buSzPts val="1000"/>
              <a:buChar char="●"/>
            </a:pPr>
            <a:r>
              <a:rPr lang="en" dirty="0"/>
              <a:t>What went well? </a:t>
            </a:r>
          </a:p>
          <a:p>
            <a:pPr marL="640080" lvl="1" indent="-154940">
              <a:spcBef>
                <a:spcPts val="0"/>
              </a:spcBef>
              <a:buChar char="●"/>
            </a:pPr>
            <a:r>
              <a:rPr lang="en" dirty="0"/>
              <a:t>I like what we are studying right now. </a:t>
            </a:r>
            <a:r>
              <a:rPr lang="en-GB" dirty="0"/>
              <a:t>I</a:t>
            </a:r>
            <a:r>
              <a:rPr lang="en" dirty="0"/>
              <a:t>t was intriguing and it helped me get motivated for the career ahead.</a:t>
            </a:r>
            <a:endParaRPr dirty="0"/>
          </a:p>
          <a:p>
            <a:pPr marL="182880" lvl="0" indent="-154940" algn="l" rtl="0">
              <a:spcBef>
                <a:spcPts val="0"/>
              </a:spcBef>
              <a:spcAft>
                <a:spcPts val="0"/>
              </a:spcAft>
              <a:buSzPts val="1000"/>
              <a:buChar char="●"/>
            </a:pPr>
            <a:r>
              <a:rPr lang="en" dirty="0"/>
              <a:t>What didn’t go so well? </a:t>
            </a:r>
          </a:p>
          <a:p>
            <a:pPr marL="640080" lvl="1" indent="-154940">
              <a:spcBef>
                <a:spcPts val="0"/>
              </a:spcBef>
              <a:buChar char="●"/>
            </a:pPr>
            <a:r>
              <a:rPr lang="en" dirty="0"/>
              <a:t>I got sick and couldn’t really concentrate.</a:t>
            </a:r>
            <a:endParaRPr dirty="0"/>
          </a:p>
          <a:p>
            <a:pPr marL="182880" lvl="0" indent="-154940" algn="l" rtl="0">
              <a:spcBef>
                <a:spcPts val="0"/>
              </a:spcBef>
              <a:spcAft>
                <a:spcPts val="0"/>
              </a:spcAft>
              <a:buSzPts val="1000"/>
              <a:buChar char="●"/>
            </a:pPr>
            <a:r>
              <a:rPr lang="en" dirty="0"/>
              <a:t>What did you learn? </a:t>
            </a:r>
          </a:p>
          <a:p>
            <a:pPr marL="640080" lvl="1" indent="-154940">
              <a:spcBef>
                <a:spcPts val="0"/>
              </a:spcBef>
              <a:buChar char="●"/>
            </a:pPr>
            <a:r>
              <a:rPr lang="en-US" dirty="0"/>
              <a:t>I learned the basics of the </a:t>
            </a:r>
            <a:r>
              <a:rPr lang="en-US" dirty="0" err="1"/>
              <a:t>numpy</a:t>
            </a:r>
            <a:r>
              <a:rPr lang="en-US" dirty="0"/>
              <a:t> and pandas libraries, as well as reviewing my linear algebra knowledge.</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640080" lvl="1" indent="-154940">
              <a:spcBef>
                <a:spcPts val="0"/>
              </a:spcBef>
              <a:buChar char="●"/>
            </a:pPr>
            <a:r>
              <a:rPr lang="en" dirty="0"/>
              <a:t>I would like to organize my time better and be more efficient.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1 - Log</a:t>
            </a:r>
            <a:endParaRPr lang="en-US"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1/3</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descr="A white card with purple text and black text&#10;&#10;Description automatically generated">
            <a:extLst>
              <a:ext uri="{FF2B5EF4-FFF2-40B4-BE49-F238E27FC236}">
                <a16:creationId xmlns:a16="http://schemas.microsoft.com/office/drawing/2014/main" id="{395C7565-64CD-CA95-98BE-B98534DFCA37}"/>
              </a:ext>
            </a:extLst>
          </p:cNvPr>
          <p:cNvPicPr>
            <a:picLocks noChangeAspect="1"/>
          </p:cNvPicPr>
          <p:nvPr/>
        </p:nvPicPr>
        <p:blipFill>
          <a:blip r:embed="rId3"/>
          <a:stretch>
            <a:fillRect/>
          </a:stretch>
        </p:blipFill>
        <p:spPr>
          <a:xfrm>
            <a:off x="426020" y="717131"/>
            <a:ext cx="3060901" cy="1755202"/>
          </a:xfrm>
          <a:prstGeom prst="rect">
            <a:avLst/>
          </a:prstGeom>
        </p:spPr>
      </p:pic>
      <p:pic>
        <p:nvPicPr>
          <p:cNvPr id="7" name="Picture 6" descr="A white document with purple text&#10;&#10;Description automatically generated">
            <a:extLst>
              <a:ext uri="{FF2B5EF4-FFF2-40B4-BE49-F238E27FC236}">
                <a16:creationId xmlns:a16="http://schemas.microsoft.com/office/drawing/2014/main" id="{3EE2C8B7-FF35-6E9D-71F7-87A365442635}"/>
              </a:ext>
            </a:extLst>
          </p:cNvPr>
          <p:cNvPicPr>
            <a:picLocks noChangeAspect="1"/>
          </p:cNvPicPr>
          <p:nvPr/>
        </p:nvPicPr>
        <p:blipFill>
          <a:blip r:embed="rId4"/>
          <a:stretch>
            <a:fillRect/>
          </a:stretch>
        </p:blipFill>
        <p:spPr>
          <a:xfrm>
            <a:off x="426021" y="3242388"/>
            <a:ext cx="3060901" cy="175650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9C644A9-6D7D-46A5-3FAC-23DEF8C9DCF6}"/>
              </a:ext>
            </a:extLst>
          </p:cNvPr>
          <p:cNvPicPr>
            <a:picLocks noChangeAspect="1"/>
          </p:cNvPicPr>
          <p:nvPr/>
        </p:nvPicPr>
        <p:blipFill>
          <a:blip r:embed="rId5"/>
          <a:stretch>
            <a:fillRect/>
          </a:stretch>
        </p:blipFill>
        <p:spPr>
          <a:xfrm>
            <a:off x="5093008" y="717131"/>
            <a:ext cx="2967391" cy="185461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354F772-DF21-37F8-EE2E-70F3513E86B3}"/>
              </a:ext>
            </a:extLst>
          </p:cNvPr>
          <p:cNvPicPr>
            <a:picLocks noChangeAspect="1"/>
          </p:cNvPicPr>
          <p:nvPr/>
        </p:nvPicPr>
        <p:blipFill>
          <a:blip r:embed="rId6"/>
          <a:stretch>
            <a:fillRect/>
          </a:stretch>
        </p:blipFill>
        <p:spPr>
          <a:xfrm>
            <a:off x="5093007" y="3176996"/>
            <a:ext cx="2967391" cy="1776943"/>
          </a:xfrm>
          <a:prstGeom prst="rect">
            <a:avLst/>
          </a:prstGeom>
        </p:spPr>
      </p:pic>
      <p:sp>
        <p:nvSpPr>
          <p:cNvPr id="13" name="TextBox 12">
            <a:extLst>
              <a:ext uri="{FF2B5EF4-FFF2-40B4-BE49-F238E27FC236}">
                <a16:creationId xmlns:a16="http://schemas.microsoft.com/office/drawing/2014/main" id="{D9D5A36A-F7A2-40B9-E8B1-EEAB7C880ECA}"/>
              </a:ext>
            </a:extLst>
          </p:cNvPr>
          <p:cNvSpPr txBox="1"/>
          <p:nvPr/>
        </p:nvSpPr>
        <p:spPr>
          <a:xfrm>
            <a:off x="201735" y="2497347"/>
            <a:ext cx="4370265" cy="338554"/>
          </a:xfrm>
          <a:prstGeom prst="rect">
            <a:avLst/>
          </a:prstGeom>
          <a:noFill/>
        </p:spPr>
        <p:txBody>
          <a:bodyPr wrap="square">
            <a:spAutoFit/>
          </a:bodyPr>
          <a:lstStyle/>
          <a:p>
            <a:r>
              <a:rPr lang="en-GB" sz="800" dirty="0">
                <a:hlinkClick r:id="rId7"/>
              </a:rPr>
              <a:t>https://github.com/BredaUniversityADSAI/2023-24b-fai1-adsai-dariavladutu236578/blob/main/Certificates/Data Manipulation with pandas.pdf</a:t>
            </a:r>
            <a:endParaRPr lang="en-RO" sz="800" dirty="0"/>
          </a:p>
        </p:txBody>
      </p:sp>
      <p:sp>
        <p:nvSpPr>
          <p:cNvPr id="15" name="TextBox 14">
            <a:extLst>
              <a:ext uri="{FF2B5EF4-FFF2-40B4-BE49-F238E27FC236}">
                <a16:creationId xmlns:a16="http://schemas.microsoft.com/office/drawing/2014/main" id="{707106AB-C1AB-FD1B-C162-47C4AD8289BA}"/>
              </a:ext>
            </a:extLst>
          </p:cNvPr>
          <p:cNvSpPr txBox="1"/>
          <p:nvPr/>
        </p:nvSpPr>
        <p:spPr>
          <a:xfrm>
            <a:off x="201735" y="2780723"/>
            <a:ext cx="3714657" cy="461665"/>
          </a:xfrm>
          <a:prstGeom prst="rect">
            <a:avLst/>
          </a:prstGeom>
          <a:noFill/>
        </p:spPr>
        <p:txBody>
          <a:bodyPr wrap="square">
            <a:spAutoFit/>
          </a:bodyPr>
          <a:lstStyle/>
          <a:p>
            <a:r>
              <a:rPr lang="en-RO" sz="800" dirty="0">
                <a:hlinkClick r:id="rId8"/>
              </a:rPr>
              <a:t>https://github.com/BredaUniversityADSAI/2023-24b-fai1-adsai-dariavladutu236578/blob/main/Certificates/Introduction%20to%20Importing%20Data%20in%20Python.pdf</a:t>
            </a:r>
            <a:endParaRPr lang="en-RO" sz="800" dirty="0"/>
          </a:p>
        </p:txBody>
      </p:sp>
      <p:sp>
        <p:nvSpPr>
          <p:cNvPr id="17" name="TextBox 16">
            <a:extLst>
              <a:ext uri="{FF2B5EF4-FFF2-40B4-BE49-F238E27FC236}">
                <a16:creationId xmlns:a16="http://schemas.microsoft.com/office/drawing/2014/main" id="{75C13AC8-C244-342C-FB9E-6CC1E74AD1DB}"/>
              </a:ext>
            </a:extLst>
          </p:cNvPr>
          <p:cNvSpPr txBox="1"/>
          <p:nvPr/>
        </p:nvSpPr>
        <p:spPr>
          <a:xfrm>
            <a:off x="5093008" y="2666624"/>
            <a:ext cx="2967391" cy="415498"/>
          </a:xfrm>
          <a:prstGeom prst="rect">
            <a:avLst/>
          </a:prstGeom>
          <a:noFill/>
        </p:spPr>
        <p:txBody>
          <a:bodyPr wrap="square">
            <a:spAutoFit/>
          </a:bodyPr>
          <a:lstStyle/>
          <a:p>
            <a:r>
              <a:rPr lang="en-RO" sz="700" dirty="0">
                <a:hlinkClick r:id="rId9"/>
              </a:rPr>
              <a:t>https://github.com/BredaUniversityADSAI/2023-24b-fai1-adsai-dariavladutu236578/blob/main/DataLab%20Prep/Week1DataLabII_Python_236578.ipynb</a:t>
            </a:r>
            <a:endParaRPr lang="en-RO" sz="700" dirty="0"/>
          </a:p>
        </p:txBody>
      </p:sp>
    </p:spTree>
    <p:extLst>
      <p:ext uri="{BB962C8B-B14F-4D97-AF65-F5344CB8AC3E}">
        <p14:creationId xmlns:p14="http://schemas.microsoft.com/office/powerpoint/2010/main" val="572370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1 - Feedback</a:t>
            </a:r>
            <a:endParaRPr/>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174" name="Google Shape;174;p21"/>
          <p:cNvSpPr txBox="1">
            <a:spLocks noGrp="1"/>
          </p:cNvSpPr>
          <p:nvPr>
            <p:ph type="body" idx="2"/>
          </p:nvPr>
        </p:nvSpPr>
        <p:spPr>
          <a:xfrm>
            <a:off x="182875" y="1152697"/>
            <a:ext cx="8774958" cy="3812400"/>
          </a:xfrm>
          <a:prstGeom prst="rect">
            <a:avLst/>
          </a:prstGeom>
        </p:spPr>
        <p:txBody>
          <a:bodyPr spcFirstLastPara="1" wrap="square" lIns="91425" tIns="91425" rIns="91425" bIns="91425" anchor="t" anchorCtr="0">
            <a:noAutofit/>
          </a:bodyPr>
          <a:lstStyle/>
          <a:p>
            <a:pPr marL="182880" indent="-154940"/>
            <a:r>
              <a:rPr lang="en" b="1" dirty="0"/>
              <a:t>[</a:t>
            </a:r>
            <a:r>
              <a:rPr lang="en-GB" b="1" dirty="0" err="1"/>
              <a:t>Arash</a:t>
            </a:r>
            <a:r>
              <a:rPr lang="en-GB" b="1" dirty="0"/>
              <a:t> </a:t>
            </a:r>
            <a:r>
              <a:rPr lang="en-GB" b="1" dirty="0" err="1"/>
              <a:t>Sadeghzadeh</a:t>
            </a:r>
            <a:r>
              <a:rPr lang="en" b="1" dirty="0"/>
              <a:t>]</a:t>
            </a:r>
            <a:r>
              <a:rPr lang="en" dirty="0"/>
              <a:t> </a:t>
            </a:r>
          </a:p>
          <a:p>
            <a:pPr marL="640080" lvl="1" indent="-154940"/>
            <a:r>
              <a:rPr lang="en" dirty="0"/>
              <a:t>The working log is good. However, try to write an explanation for every activity and task .</a:t>
            </a:r>
          </a:p>
          <a:p>
            <a:pPr marL="640080" lvl="1" indent="-154940"/>
            <a:r>
              <a:rPr lang="en" dirty="0"/>
              <a:t>Try to complete the learning log in time otherwise, you will fall behind. </a:t>
            </a:r>
          </a:p>
          <a:p>
            <a:pPr marL="640080" lvl="1" indent="-154940"/>
            <a:r>
              <a:rPr lang="en" dirty="0"/>
              <a:t>Put a nice picture in the learning log.</a:t>
            </a:r>
          </a:p>
          <a:p>
            <a:pPr marL="640080" lvl="1" indent="-154940"/>
            <a:r>
              <a:rPr lang="en" dirty="0"/>
              <a:t>Instead of separating ‘What did you do’ section and the ‘Reflection’ section of the weekly learning log, try putting the evidence (as well as a couple of links) on a separate page in order to maintain the original layout of the template as much as possible. </a:t>
            </a:r>
          </a:p>
          <a:p>
            <a:pPr marL="640080" lvl="1" indent="-154940"/>
            <a:r>
              <a:rPr lang="en" dirty="0"/>
              <a:t>The review session are available to all students and you should attend them to not have a mentor explain what is already explained.</a:t>
            </a:r>
            <a:endParaRPr dirty="0"/>
          </a:p>
          <a:p>
            <a:pPr marL="0" indent="0">
              <a:spcBef>
                <a:spcPts val="800"/>
              </a:spcBef>
              <a:spcAft>
                <a:spcPts val="800"/>
              </a:spcAft>
              <a:buNone/>
            </a:pPr>
            <a:r>
              <a:rPr lang="en" dirty="0"/>
              <a:t>Response</a:t>
            </a:r>
            <a:r>
              <a:rPr lang="en-US" dirty="0"/>
              <a:t> to Feedback</a:t>
            </a:r>
          </a:p>
          <a:p>
            <a:pPr marL="0" indent="0">
              <a:spcBef>
                <a:spcPts val="800"/>
              </a:spcBef>
              <a:spcAft>
                <a:spcPts val="800"/>
              </a:spcAft>
              <a:buNone/>
            </a:pPr>
            <a:r>
              <a:rPr lang="en-US" dirty="0"/>
              <a:t>I have tried to include a short explanation in the working log for all daily tasks and have put up the picture. I changed the layout of the template to fit the instructions given by my mentor. I have watched the recordings of the review sessions that I missed and started attending them properly.</a:t>
            </a:r>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3/3</a:t>
            </a:r>
            <a:endParaRPr dirty="0"/>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Log</a:t>
            </a:r>
            <a:endParaRPr/>
          </a:p>
        </p:txBody>
      </p:sp>
      <p:sp>
        <p:nvSpPr>
          <p:cNvPr id="203" name="Google Shape;203;p24"/>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40080" lvl="1" indent="-154940">
              <a:spcBef>
                <a:spcPts val="0"/>
              </a:spcBef>
              <a:buChar char="●"/>
            </a:pPr>
            <a:r>
              <a:rPr lang="en-GB" dirty="0"/>
              <a:t>Be more organised and efficient when completing my school tasks;</a:t>
            </a:r>
          </a:p>
          <a:p>
            <a:pPr marL="640080" lvl="1" indent="-154940">
              <a:spcBef>
                <a:spcPts val="0"/>
              </a:spcBef>
              <a:buChar char="●"/>
            </a:pPr>
            <a:r>
              <a:rPr lang="en-GB" dirty="0"/>
              <a:t>Get up early to study; </a:t>
            </a:r>
          </a:p>
          <a:p>
            <a:pPr marL="640080" lvl="1" indent="-154940">
              <a:spcBef>
                <a:spcPts val="0"/>
              </a:spcBef>
              <a:buChar char="●"/>
            </a:pPr>
            <a:r>
              <a:rPr lang="en-GB" dirty="0"/>
              <a:t>Read more.</a:t>
            </a:r>
          </a:p>
          <a:p>
            <a:pPr marL="182880" lvl="0" indent="-154940" algn="l" rtl="0">
              <a:spcBef>
                <a:spcPts val="0"/>
              </a:spcBef>
              <a:spcAft>
                <a:spcPts val="0"/>
              </a:spcAft>
              <a:buSzPts val="1000"/>
              <a:buChar char="●"/>
            </a:pPr>
            <a:r>
              <a:rPr lang="en" dirty="0"/>
              <a:t>What have you actually been able to do? </a:t>
            </a:r>
          </a:p>
          <a:p>
            <a:pPr marL="640080" lvl="1" indent="-154940">
              <a:spcBef>
                <a:spcPts val="0"/>
              </a:spcBef>
              <a:buChar char="●"/>
            </a:pPr>
            <a:r>
              <a:rPr lang="en" dirty="0"/>
              <a:t>I managed to complete almost all of my tasks in time and in an efficient matter.</a:t>
            </a:r>
          </a:p>
          <a:p>
            <a:pPr marL="640080" lvl="1" indent="-154940">
              <a:spcBef>
                <a:spcPts val="0"/>
              </a:spcBef>
              <a:buChar char="●"/>
            </a:pPr>
            <a:r>
              <a:rPr lang="en" dirty="0"/>
              <a:t>I got up early to catch up on missing work almost every day of this week.</a:t>
            </a:r>
            <a:endParaRPr dirty="0"/>
          </a:p>
        </p:txBody>
      </p:sp>
      <p:sp>
        <p:nvSpPr>
          <p:cNvPr id="206" name="Google Shape;206;p24"/>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640080" lvl="1" indent="-154940">
              <a:spcBef>
                <a:spcPts val="0"/>
              </a:spcBef>
              <a:buChar char="●"/>
            </a:pPr>
            <a:r>
              <a:rPr lang="en" dirty="0"/>
              <a:t>The week went by fast. I was more relaxed about the workload this week since the weather got colder. </a:t>
            </a:r>
            <a:endParaRPr dirty="0"/>
          </a:p>
          <a:p>
            <a:pPr marL="182880" lvl="0" indent="-154940" algn="l" rtl="0">
              <a:spcBef>
                <a:spcPts val="0"/>
              </a:spcBef>
              <a:spcAft>
                <a:spcPts val="0"/>
              </a:spcAft>
              <a:buSzPts val="1000"/>
              <a:buChar char="●"/>
            </a:pPr>
            <a:r>
              <a:rPr lang="en" dirty="0"/>
              <a:t>What went well? </a:t>
            </a:r>
          </a:p>
          <a:p>
            <a:pPr marL="640080" lvl="1" indent="-154940">
              <a:spcBef>
                <a:spcPts val="0"/>
              </a:spcBef>
              <a:buChar char="●"/>
            </a:pPr>
            <a:r>
              <a:rPr lang="en" dirty="0"/>
              <a:t>I </a:t>
            </a:r>
            <a:r>
              <a:rPr lang="en-GB" dirty="0"/>
              <a:t>spent</a:t>
            </a:r>
            <a:r>
              <a:rPr lang="en" dirty="0"/>
              <a:t> time with my friends which energized me.</a:t>
            </a:r>
            <a:endParaRPr dirty="0"/>
          </a:p>
          <a:p>
            <a:pPr marL="182880" lvl="0" indent="-154940" algn="l" rtl="0">
              <a:spcBef>
                <a:spcPts val="0"/>
              </a:spcBef>
              <a:spcAft>
                <a:spcPts val="0"/>
              </a:spcAft>
              <a:buSzPts val="1000"/>
              <a:buChar char="●"/>
            </a:pPr>
            <a:r>
              <a:rPr lang="en" dirty="0"/>
              <a:t>What didn’t go so well? </a:t>
            </a:r>
          </a:p>
          <a:p>
            <a:pPr marL="640080" lvl="1" indent="-154940">
              <a:spcBef>
                <a:spcPts val="0"/>
              </a:spcBef>
              <a:buChar char="●"/>
            </a:pPr>
            <a:r>
              <a:rPr lang="en-GB" dirty="0"/>
              <a:t>I</a:t>
            </a:r>
            <a:r>
              <a:rPr lang="en" dirty="0"/>
              <a:t> was a bit emotionally distraught because of some personal issues</a:t>
            </a:r>
            <a:endParaRPr dirty="0"/>
          </a:p>
          <a:p>
            <a:pPr marL="182880" lvl="0" indent="-154940" algn="l" rtl="0">
              <a:spcBef>
                <a:spcPts val="0"/>
              </a:spcBef>
              <a:spcAft>
                <a:spcPts val="0"/>
              </a:spcAft>
              <a:buSzPts val="1000"/>
              <a:buChar char="●"/>
            </a:pPr>
            <a:r>
              <a:rPr lang="en" dirty="0"/>
              <a:t>What did you learn? </a:t>
            </a:r>
          </a:p>
          <a:p>
            <a:pPr marL="640080" lvl="1" indent="-154940">
              <a:spcBef>
                <a:spcPts val="0"/>
              </a:spcBef>
              <a:buChar char="●"/>
            </a:pPr>
            <a:r>
              <a:rPr lang="en-GB" dirty="0"/>
              <a:t>H</a:t>
            </a:r>
            <a:r>
              <a:rPr lang="en" dirty="0"/>
              <a:t>ow to do APA </a:t>
            </a:r>
            <a:r>
              <a:rPr lang="en-GB" dirty="0"/>
              <a:t>referencing</a:t>
            </a:r>
            <a:endParaRPr lang="en" dirty="0"/>
          </a:p>
          <a:p>
            <a:pPr marL="640080" lvl="1" indent="-154940">
              <a:spcBef>
                <a:spcPts val="0"/>
              </a:spcBef>
              <a:buChar char="●"/>
            </a:pPr>
            <a:r>
              <a:rPr lang="en-US" dirty="0"/>
              <a:t>Information about the ethics of AI</a:t>
            </a:r>
          </a:p>
          <a:p>
            <a:pPr marL="640080" lvl="1" indent="-154940">
              <a:spcBef>
                <a:spcPts val="0"/>
              </a:spcBef>
              <a:buChar char="●"/>
            </a:pPr>
            <a:r>
              <a:rPr lang="en-US" dirty="0"/>
              <a:t>Some psychological theory</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640080" lvl="1" indent="-154940">
              <a:spcBef>
                <a:spcPts val="0"/>
              </a:spcBef>
              <a:buChar char="●"/>
            </a:pPr>
            <a:r>
              <a:rPr lang="en-US" dirty="0"/>
              <a:t>I should force myself to work even on days when I don’t feel like doing so, simply because a little work is better than no work.</a:t>
            </a:r>
            <a:endParaRPr dirty="0"/>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1/3</a:t>
            </a:r>
            <a:endParaRPr dirty="0"/>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2</a:t>
            </a:r>
            <a:endParaRPr/>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1588C-DFBD-8124-2A31-9FCD38E79EAE}"/>
              </a:ext>
            </a:extLst>
          </p:cNvPr>
          <p:cNvSpPr>
            <a:spLocks noGrp="1"/>
          </p:cNvSpPr>
          <p:nvPr>
            <p:ph type="title"/>
          </p:nvPr>
        </p:nvSpPr>
        <p:spPr/>
        <p:txBody>
          <a:bodyPr/>
          <a:lstStyle/>
          <a:p>
            <a:r>
              <a:rPr lang="en-RO" dirty="0"/>
              <a:t>Week 2 - Log</a:t>
            </a:r>
          </a:p>
        </p:txBody>
      </p:sp>
      <p:sp>
        <p:nvSpPr>
          <p:cNvPr id="3" name="Title 2">
            <a:extLst>
              <a:ext uri="{FF2B5EF4-FFF2-40B4-BE49-F238E27FC236}">
                <a16:creationId xmlns:a16="http://schemas.microsoft.com/office/drawing/2014/main" id="{5A8EAD3F-6127-9BD6-13F5-19DD1D5CE52E}"/>
              </a:ext>
            </a:extLst>
          </p:cNvPr>
          <p:cNvSpPr>
            <a:spLocks noGrp="1"/>
          </p:cNvSpPr>
          <p:nvPr>
            <p:ph type="title" idx="2"/>
          </p:nvPr>
        </p:nvSpPr>
        <p:spPr/>
        <p:txBody>
          <a:bodyPr/>
          <a:lstStyle/>
          <a:p>
            <a:r>
              <a:rPr lang="en-RO" dirty="0"/>
              <a:t>2/3</a:t>
            </a:r>
          </a:p>
        </p:txBody>
      </p:sp>
      <p:sp>
        <p:nvSpPr>
          <p:cNvPr id="6" name="Title 5">
            <a:extLst>
              <a:ext uri="{FF2B5EF4-FFF2-40B4-BE49-F238E27FC236}">
                <a16:creationId xmlns:a16="http://schemas.microsoft.com/office/drawing/2014/main" id="{4D4F9C63-2E89-0BB8-D4FB-A336AD8C32E6}"/>
              </a:ext>
            </a:extLst>
          </p:cNvPr>
          <p:cNvSpPr>
            <a:spLocks noGrp="1"/>
          </p:cNvSpPr>
          <p:nvPr>
            <p:ph type="title" idx="4"/>
          </p:nvPr>
        </p:nvSpPr>
        <p:spPr/>
        <p:txBody>
          <a:bodyPr/>
          <a:lstStyle/>
          <a:p>
            <a:r>
              <a:rPr lang="en-RO" dirty="0"/>
              <a:t>2</a:t>
            </a:r>
          </a:p>
        </p:txBody>
      </p:sp>
      <p:pic>
        <p:nvPicPr>
          <p:cNvPr id="8" name="Picture 7" descr="A paper with text on it&#10;&#10;Description automatically generated">
            <a:extLst>
              <a:ext uri="{FF2B5EF4-FFF2-40B4-BE49-F238E27FC236}">
                <a16:creationId xmlns:a16="http://schemas.microsoft.com/office/drawing/2014/main" id="{0F57B825-1BA9-88A4-E381-0EAA933556FD}"/>
              </a:ext>
            </a:extLst>
          </p:cNvPr>
          <p:cNvPicPr>
            <a:picLocks noChangeAspect="1"/>
          </p:cNvPicPr>
          <p:nvPr/>
        </p:nvPicPr>
        <p:blipFill>
          <a:blip r:embed="rId2"/>
          <a:stretch>
            <a:fillRect/>
          </a:stretch>
        </p:blipFill>
        <p:spPr>
          <a:xfrm>
            <a:off x="205793" y="802255"/>
            <a:ext cx="2386579" cy="2706782"/>
          </a:xfrm>
          <a:prstGeom prst="rect">
            <a:avLst/>
          </a:prstGeom>
        </p:spPr>
      </p:pic>
      <p:pic>
        <p:nvPicPr>
          <p:cNvPr id="10" name="Picture 9" descr="A paper with text on it&#10;&#10;Description automatically generated">
            <a:extLst>
              <a:ext uri="{FF2B5EF4-FFF2-40B4-BE49-F238E27FC236}">
                <a16:creationId xmlns:a16="http://schemas.microsoft.com/office/drawing/2014/main" id="{3A60E647-897F-B779-3612-F9B40BFB57B9}"/>
              </a:ext>
            </a:extLst>
          </p:cNvPr>
          <p:cNvPicPr>
            <a:picLocks noChangeAspect="1"/>
          </p:cNvPicPr>
          <p:nvPr/>
        </p:nvPicPr>
        <p:blipFill>
          <a:blip r:embed="rId3"/>
          <a:stretch>
            <a:fillRect/>
          </a:stretch>
        </p:blipFill>
        <p:spPr>
          <a:xfrm>
            <a:off x="6417845" y="636738"/>
            <a:ext cx="2520362" cy="3337344"/>
          </a:xfrm>
          <a:prstGeom prst="rect">
            <a:avLst/>
          </a:prstGeom>
        </p:spPr>
      </p:pic>
      <p:pic>
        <p:nvPicPr>
          <p:cNvPr id="12" name="Picture 11" descr="A paper with text on it&#10;&#10;Description automatically generated">
            <a:extLst>
              <a:ext uri="{FF2B5EF4-FFF2-40B4-BE49-F238E27FC236}">
                <a16:creationId xmlns:a16="http://schemas.microsoft.com/office/drawing/2014/main" id="{E3AF2EEA-2FD8-AF79-3BC2-811E77D377A4}"/>
              </a:ext>
            </a:extLst>
          </p:cNvPr>
          <p:cNvPicPr>
            <a:picLocks noChangeAspect="1"/>
          </p:cNvPicPr>
          <p:nvPr/>
        </p:nvPicPr>
        <p:blipFill>
          <a:blip r:embed="rId4"/>
          <a:stretch>
            <a:fillRect/>
          </a:stretch>
        </p:blipFill>
        <p:spPr>
          <a:xfrm>
            <a:off x="3124897" y="802255"/>
            <a:ext cx="2598524" cy="2840247"/>
          </a:xfrm>
          <a:prstGeom prst="rect">
            <a:avLst/>
          </a:prstGeom>
        </p:spPr>
      </p:pic>
      <p:sp>
        <p:nvSpPr>
          <p:cNvPr id="14" name="TextBox 13">
            <a:extLst>
              <a:ext uri="{FF2B5EF4-FFF2-40B4-BE49-F238E27FC236}">
                <a16:creationId xmlns:a16="http://schemas.microsoft.com/office/drawing/2014/main" id="{A7FB7016-DA84-88A9-B9E6-F00866337565}"/>
              </a:ext>
            </a:extLst>
          </p:cNvPr>
          <p:cNvSpPr txBox="1"/>
          <p:nvPr/>
        </p:nvSpPr>
        <p:spPr>
          <a:xfrm>
            <a:off x="205793" y="3672722"/>
            <a:ext cx="7071307" cy="1061829"/>
          </a:xfrm>
          <a:prstGeom prst="rect">
            <a:avLst/>
          </a:prstGeom>
          <a:noFill/>
        </p:spPr>
        <p:txBody>
          <a:bodyPr wrap="square">
            <a:spAutoFit/>
          </a:bodyPr>
          <a:lstStyle/>
          <a:p>
            <a:pPr marL="171450" indent="-171450">
              <a:buFont typeface="Arial" panose="020B0604020202020204" pitchFamily="34" charset="0"/>
              <a:buChar char="•"/>
            </a:pPr>
            <a:r>
              <a:rPr lang="en-RO" sz="1050" dirty="0">
                <a:hlinkClick r:id="rId5"/>
              </a:rPr>
              <a:t>https://github.com/BredaUniversityADSAI/2023-24b-fai1-adsai-dariavladutu236578/blob/main/DataLabPrep/Wednesday%2C%20Week%202.pdf</a:t>
            </a:r>
            <a:endParaRPr lang="en-RO" sz="1050" dirty="0"/>
          </a:p>
          <a:p>
            <a:pPr marL="171450" indent="-171450">
              <a:buFont typeface="Arial" panose="020B0604020202020204" pitchFamily="34" charset="0"/>
              <a:buChar char="•"/>
            </a:pPr>
            <a:r>
              <a:rPr lang="en-GB" sz="1050" dirty="0">
                <a:hlinkClick r:id="rId6"/>
              </a:rPr>
              <a:t>https://github.com/BredaUniversityADSAI/2023-24b-fai1-adsai-dariavladutu236578/blob/main/DataLabPrep/Thursday%2C%20Week%202.pdf</a:t>
            </a:r>
            <a:endParaRPr lang="en-GB" sz="1050" dirty="0"/>
          </a:p>
          <a:p>
            <a:pPr marL="171450" indent="-171450">
              <a:buFont typeface="Arial" panose="020B0604020202020204" pitchFamily="34" charset="0"/>
              <a:buChar char="•"/>
            </a:pPr>
            <a:r>
              <a:rPr lang="en-GB" sz="1050" dirty="0">
                <a:hlinkClick r:id="rId7"/>
              </a:rPr>
              <a:t>https://</a:t>
            </a:r>
            <a:r>
              <a:rPr lang="en-GB" sz="1050" dirty="0" err="1">
                <a:hlinkClick r:id="rId7"/>
              </a:rPr>
              <a:t>github.com</a:t>
            </a:r>
            <a:r>
              <a:rPr lang="en-GB" sz="1050" dirty="0">
                <a:hlinkClick r:id="rId7"/>
              </a:rPr>
              <a:t>/</a:t>
            </a:r>
            <a:r>
              <a:rPr lang="en-GB" sz="1050" dirty="0" err="1">
                <a:hlinkClick r:id="rId7"/>
              </a:rPr>
              <a:t>BredaUniversityADSAI</a:t>
            </a:r>
            <a:r>
              <a:rPr lang="en-GB" sz="1050" dirty="0">
                <a:hlinkClick r:id="rId7"/>
              </a:rPr>
              <a:t>/2023-24b-fai1-adsai-dariavladutu236578/blob/main/</a:t>
            </a:r>
            <a:r>
              <a:rPr lang="en-GB" sz="1050" dirty="0" err="1">
                <a:hlinkClick r:id="rId7"/>
              </a:rPr>
              <a:t>DataLabPrep</a:t>
            </a:r>
            <a:r>
              <a:rPr lang="en-GB" sz="1050" dirty="0">
                <a:hlinkClick r:id="rId7"/>
              </a:rPr>
              <a:t>/Dialogue%20preparation.pdf</a:t>
            </a:r>
            <a:endParaRPr lang="en-RO" sz="1050" dirty="0"/>
          </a:p>
        </p:txBody>
      </p:sp>
    </p:spTree>
    <p:extLst>
      <p:ext uri="{BB962C8B-B14F-4D97-AF65-F5344CB8AC3E}">
        <p14:creationId xmlns:p14="http://schemas.microsoft.com/office/powerpoint/2010/main" val="3093582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2</a:t>
            </a:r>
            <a:r>
              <a:rPr lang="en"/>
              <a:t> - Feedback</a:t>
            </a:r>
            <a:endParaRPr/>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16" name="Google Shape;216;p25"/>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3/3</a:t>
            </a:r>
            <a:endParaRPr dirty="0"/>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40080" lvl="1" indent="-154940">
              <a:spcBef>
                <a:spcPts val="0"/>
              </a:spcBef>
              <a:buChar char="●"/>
            </a:pPr>
            <a:r>
              <a:rPr lang="en" dirty="0"/>
              <a:t>Finish all tasks on time</a:t>
            </a:r>
          </a:p>
          <a:p>
            <a:pPr marL="640080" lvl="1" indent="-154940">
              <a:spcBef>
                <a:spcPts val="0"/>
              </a:spcBef>
              <a:buChar char="●"/>
            </a:pPr>
            <a:r>
              <a:rPr lang="en" dirty="0"/>
              <a:t>Try to retain as much as </a:t>
            </a:r>
            <a:r>
              <a:rPr lang="en-GB" dirty="0"/>
              <a:t>I</a:t>
            </a:r>
            <a:r>
              <a:rPr lang="en" dirty="0"/>
              <a:t> can from the material</a:t>
            </a:r>
          </a:p>
          <a:p>
            <a:pPr marL="640080" lvl="1" indent="-154940">
              <a:spcBef>
                <a:spcPts val="0"/>
              </a:spcBef>
              <a:buChar char="●"/>
            </a:pPr>
            <a:r>
              <a:rPr lang="en" dirty="0"/>
              <a:t>Be more mindful</a:t>
            </a:r>
            <a:endParaRPr dirty="0"/>
          </a:p>
          <a:p>
            <a:pPr marL="182880" lvl="0" indent="-154940" algn="l" rtl="0">
              <a:spcBef>
                <a:spcPts val="0"/>
              </a:spcBef>
              <a:spcAft>
                <a:spcPts val="0"/>
              </a:spcAft>
              <a:buSzPts val="1000"/>
              <a:buChar char="●"/>
            </a:pPr>
            <a:r>
              <a:rPr lang="en" dirty="0"/>
              <a:t>What have you actually been able to do? </a:t>
            </a:r>
          </a:p>
          <a:p>
            <a:pPr marL="640080" lvl="1" indent="-154940">
              <a:spcBef>
                <a:spcPts val="0"/>
              </a:spcBef>
              <a:buChar char="●"/>
            </a:pPr>
            <a:r>
              <a:rPr lang="en" dirty="0"/>
              <a:t>I finished almost all tasks on time and I practiced the new information to make sure </a:t>
            </a:r>
            <a:r>
              <a:rPr lang="en-GB" dirty="0"/>
              <a:t>I</a:t>
            </a:r>
            <a:r>
              <a:rPr lang="en" dirty="0"/>
              <a:t> understand, or at least know what </a:t>
            </a:r>
            <a:r>
              <a:rPr lang="en-GB" dirty="0"/>
              <a:t>I</a:t>
            </a:r>
            <a:r>
              <a:rPr lang="en" dirty="0"/>
              <a:t> am lacking in so </a:t>
            </a:r>
            <a:r>
              <a:rPr lang="en-GB" dirty="0"/>
              <a:t>I</a:t>
            </a:r>
            <a:r>
              <a:rPr lang="en" dirty="0"/>
              <a:t> can get help from peers/ mentors.</a:t>
            </a: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640080" lvl="1" indent="-154940">
              <a:spcBef>
                <a:spcPts val="0"/>
              </a:spcBef>
              <a:buChar char="●"/>
            </a:pPr>
            <a:r>
              <a:rPr lang="en" dirty="0"/>
              <a:t>The week went really well. I feel like </a:t>
            </a:r>
            <a:r>
              <a:rPr lang="en-GB" dirty="0"/>
              <a:t>I</a:t>
            </a:r>
            <a:r>
              <a:rPr lang="en" dirty="0"/>
              <a:t> managed to maintain an overall positive balance </a:t>
            </a:r>
            <a:r>
              <a:rPr lang="en-GB" dirty="0"/>
              <a:t>between</a:t>
            </a:r>
            <a:r>
              <a:rPr lang="en" dirty="0"/>
              <a:t> school and life.</a:t>
            </a:r>
            <a:endParaRPr dirty="0"/>
          </a:p>
          <a:p>
            <a:pPr marL="182880" lvl="0" indent="-154940" algn="l" rtl="0">
              <a:spcBef>
                <a:spcPts val="0"/>
              </a:spcBef>
              <a:spcAft>
                <a:spcPts val="0"/>
              </a:spcAft>
              <a:buSzPts val="1000"/>
              <a:buChar char="●"/>
            </a:pPr>
            <a:r>
              <a:rPr lang="en" dirty="0"/>
              <a:t>What went well? </a:t>
            </a:r>
          </a:p>
          <a:p>
            <a:pPr marL="640080" lvl="1" indent="-154940">
              <a:spcBef>
                <a:spcPts val="0"/>
              </a:spcBef>
              <a:buChar char="●"/>
            </a:pPr>
            <a:r>
              <a:rPr lang="en" dirty="0"/>
              <a:t>The subjects that we did were really interesting and it felt good to challenge myself in the area of programming.</a:t>
            </a:r>
          </a:p>
          <a:p>
            <a:pPr marL="640080" lvl="1" indent="-154940">
              <a:spcBef>
                <a:spcPts val="0"/>
              </a:spcBef>
              <a:buChar char="●"/>
            </a:pPr>
            <a:r>
              <a:rPr lang="en" dirty="0"/>
              <a:t>We started linear algebra, which was one of my favorite subjects in high school.</a:t>
            </a:r>
          </a:p>
          <a:p>
            <a:pPr marL="640080" lvl="1" indent="-154940">
              <a:spcBef>
                <a:spcPts val="0"/>
              </a:spcBef>
              <a:buChar char="●"/>
            </a:pPr>
            <a:r>
              <a:rPr lang="en" dirty="0"/>
              <a:t>I solved my sleep schedule.</a:t>
            </a:r>
            <a:endParaRPr dirty="0"/>
          </a:p>
          <a:p>
            <a:pPr marL="182880" lvl="0" indent="-154940" algn="l" rtl="0">
              <a:spcBef>
                <a:spcPts val="0"/>
              </a:spcBef>
              <a:spcAft>
                <a:spcPts val="0"/>
              </a:spcAft>
              <a:buSzPts val="1000"/>
              <a:buChar char="●"/>
            </a:pPr>
            <a:r>
              <a:rPr lang="en" dirty="0"/>
              <a:t>What didn’t go so well? </a:t>
            </a:r>
          </a:p>
          <a:p>
            <a:pPr marL="640080" lvl="1" indent="-154940">
              <a:spcBef>
                <a:spcPts val="0"/>
              </a:spcBef>
              <a:buChar char="●"/>
            </a:pPr>
            <a:r>
              <a:rPr lang="en-US" dirty="0"/>
              <a:t>Felt a bit burned out at the end of the week.</a:t>
            </a:r>
            <a:endParaRPr dirty="0"/>
          </a:p>
          <a:p>
            <a:pPr marL="182880" lvl="0" indent="-154940" algn="l" rtl="0">
              <a:spcBef>
                <a:spcPts val="0"/>
              </a:spcBef>
              <a:spcAft>
                <a:spcPts val="0"/>
              </a:spcAft>
              <a:buSzPts val="1000"/>
              <a:buChar char="●"/>
            </a:pPr>
            <a:r>
              <a:rPr lang="en" dirty="0"/>
              <a:t>What did you learn? </a:t>
            </a:r>
          </a:p>
          <a:p>
            <a:pPr marL="640080" lvl="1" indent="-154940">
              <a:spcBef>
                <a:spcPts val="0"/>
              </a:spcBef>
              <a:buChar char="●"/>
            </a:pPr>
            <a:r>
              <a:rPr lang="en" dirty="0"/>
              <a:t>I learned how to work with </a:t>
            </a:r>
            <a:r>
              <a:rPr lang="en-GB" dirty="0"/>
              <a:t>Matplotlib</a:t>
            </a:r>
            <a:r>
              <a:rPr lang="en" dirty="0"/>
              <a:t>, </a:t>
            </a:r>
            <a:r>
              <a:rPr lang="en-GB" dirty="0"/>
              <a:t>and </a:t>
            </a:r>
            <a:r>
              <a:rPr lang="en" dirty="0"/>
              <a:t>a bit of </a:t>
            </a:r>
            <a:r>
              <a:rPr lang="en-GB" dirty="0" err="1"/>
              <a:t>Streamlit</a:t>
            </a:r>
            <a:r>
              <a:rPr lang="en" dirty="0"/>
              <a:t>, and I started </a:t>
            </a:r>
            <a:r>
              <a:rPr lang="en" dirty="0" err="1"/>
              <a:t>practising</a:t>
            </a:r>
            <a:r>
              <a:rPr lang="en" dirty="0"/>
              <a:t> my new skills on a real dataset (NAC data)</a:t>
            </a:r>
          </a:p>
          <a:p>
            <a:pPr marL="640080" lvl="1" indent="-154940">
              <a:spcBef>
                <a:spcPts val="0"/>
              </a:spcBef>
              <a:buChar char="●"/>
            </a:pPr>
            <a:r>
              <a:rPr lang="en" dirty="0"/>
              <a:t>I made a simple calculator app.</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640080" lvl="1" indent="-154940">
              <a:spcBef>
                <a:spcPts val="0"/>
              </a:spcBef>
              <a:buChar char="●"/>
            </a:pPr>
            <a:r>
              <a:rPr lang="en-GB" dirty="0"/>
              <a:t>B</a:t>
            </a:r>
            <a:r>
              <a:rPr lang="en" dirty="0"/>
              <a:t>e even more efficient and energetic.</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1/3</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Log</a:t>
            </a:r>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2/3</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descr="A screen shot of a computer&#10;&#10;Description automatically generated">
            <a:extLst>
              <a:ext uri="{FF2B5EF4-FFF2-40B4-BE49-F238E27FC236}">
                <a16:creationId xmlns:a16="http://schemas.microsoft.com/office/drawing/2014/main" id="{5A614734-06A1-7BD1-7391-38835F65EA5C}"/>
              </a:ext>
            </a:extLst>
          </p:cNvPr>
          <p:cNvPicPr>
            <a:picLocks noChangeAspect="1"/>
          </p:cNvPicPr>
          <p:nvPr/>
        </p:nvPicPr>
        <p:blipFill>
          <a:blip r:embed="rId3"/>
          <a:stretch>
            <a:fillRect/>
          </a:stretch>
        </p:blipFill>
        <p:spPr>
          <a:xfrm>
            <a:off x="149977" y="667572"/>
            <a:ext cx="4059590" cy="253724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53177A95-89E0-E2DC-DD6E-966AFF6FED53}"/>
              </a:ext>
            </a:extLst>
          </p:cNvPr>
          <p:cNvPicPr>
            <a:picLocks noChangeAspect="1"/>
          </p:cNvPicPr>
          <p:nvPr/>
        </p:nvPicPr>
        <p:blipFill rotWithShape="1">
          <a:blip r:embed="rId4"/>
          <a:srcRect r="15772"/>
          <a:stretch/>
        </p:blipFill>
        <p:spPr>
          <a:xfrm>
            <a:off x="5468962" y="572700"/>
            <a:ext cx="3675038" cy="2727025"/>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021D6ABC-D90F-9B85-C3C0-0687ED8AF142}"/>
              </a:ext>
            </a:extLst>
          </p:cNvPr>
          <p:cNvPicPr>
            <a:picLocks noChangeAspect="1"/>
          </p:cNvPicPr>
          <p:nvPr/>
        </p:nvPicPr>
        <p:blipFill>
          <a:blip r:embed="rId5"/>
          <a:stretch>
            <a:fillRect/>
          </a:stretch>
        </p:blipFill>
        <p:spPr>
          <a:xfrm>
            <a:off x="2179772" y="2282191"/>
            <a:ext cx="3548907" cy="2218067"/>
          </a:xfrm>
          <a:prstGeom prst="rect">
            <a:avLst/>
          </a:prstGeom>
        </p:spPr>
      </p:pic>
      <p:sp>
        <p:nvSpPr>
          <p:cNvPr id="17" name="TextBox 16">
            <a:extLst>
              <a:ext uri="{FF2B5EF4-FFF2-40B4-BE49-F238E27FC236}">
                <a16:creationId xmlns:a16="http://schemas.microsoft.com/office/drawing/2014/main" id="{93DFBA16-FF4C-7DB6-79DB-5F0F5930979E}"/>
              </a:ext>
            </a:extLst>
          </p:cNvPr>
          <p:cNvSpPr txBox="1"/>
          <p:nvPr/>
        </p:nvSpPr>
        <p:spPr>
          <a:xfrm>
            <a:off x="4209567" y="759072"/>
            <a:ext cx="1224950" cy="1338828"/>
          </a:xfrm>
          <a:prstGeom prst="rect">
            <a:avLst/>
          </a:prstGeom>
          <a:noFill/>
        </p:spPr>
        <p:txBody>
          <a:bodyPr wrap="square">
            <a:spAutoFit/>
          </a:bodyPr>
          <a:lstStyle/>
          <a:p>
            <a:r>
              <a:rPr lang="en-RO" sz="900" dirty="0">
                <a:hlinkClick r:id="rId6"/>
              </a:rPr>
              <a:t>https://github.com/BredaUniversityADSAI/2023-24b-fai1-adsai-dariavladutu236578/blob/main/DataLabPrep/Week3_DataLabPrep1_matplotlib_236578.ipynb</a:t>
            </a:r>
            <a:endParaRPr lang="en-RO" sz="900" dirty="0"/>
          </a:p>
        </p:txBody>
      </p:sp>
      <p:sp>
        <p:nvSpPr>
          <p:cNvPr id="19" name="TextBox 18">
            <a:extLst>
              <a:ext uri="{FF2B5EF4-FFF2-40B4-BE49-F238E27FC236}">
                <a16:creationId xmlns:a16="http://schemas.microsoft.com/office/drawing/2014/main" id="{77BD5AD5-242C-8F41-925A-0C44E84B5298}"/>
              </a:ext>
            </a:extLst>
          </p:cNvPr>
          <p:cNvSpPr txBox="1"/>
          <p:nvPr/>
        </p:nvSpPr>
        <p:spPr>
          <a:xfrm>
            <a:off x="285956" y="3344016"/>
            <a:ext cx="1829558" cy="1223412"/>
          </a:xfrm>
          <a:prstGeom prst="rect">
            <a:avLst/>
          </a:prstGeom>
          <a:noFill/>
        </p:spPr>
        <p:txBody>
          <a:bodyPr wrap="square">
            <a:spAutoFit/>
          </a:bodyPr>
          <a:lstStyle/>
          <a:p>
            <a:pPr algn="ctr"/>
            <a:r>
              <a:rPr lang="en-GB" sz="1050" dirty="0">
                <a:hlinkClick r:id="rId7"/>
              </a:rPr>
              <a:t>https://github.com/BredaUniversityADSAI/2023-24b-fai1-adsai-dariavladutu236578/blob/main/DataLabPrep/Week3DataPrep3_streamlit_236578.ipynb</a:t>
            </a:r>
            <a:endParaRPr lang="en-RO" sz="1050" dirty="0"/>
          </a:p>
        </p:txBody>
      </p:sp>
      <p:sp>
        <p:nvSpPr>
          <p:cNvPr id="21" name="TextBox 20">
            <a:extLst>
              <a:ext uri="{FF2B5EF4-FFF2-40B4-BE49-F238E27FC236}">
                <a16:creationId xmlns:a16="http://schemas.microsoft.com/office/drawing/2014/main" id="{2B1C8B64-58F4-923C-F9E0-7EAC5FDB15B2}"/>
              </a:ext>
            </a:extLst>
          </p:cNvPr>
          <p:cNvSpPr txBox="1"/>
          <p:nvPr/>
        </p:nvSpPr>
        <p:spPr>
          <a:xfrm>
            <a:off x="5872909" y="3439888"/>
            <a:ext cx="2985135" cy="861774"/>
          </a:xfrm>
          <a:prstGeom prst="rect">
            <a:avLst/>
          </a:prstGeom>
          <a:noFill/>
        </p:spPr>
        <p:txBody>
          <a:bodyPr wrap="square">
            <a:spAutoFit/>
          </a:bodyPr>
          <a:lstStyle/>
          <a:p>
            <a:r>
              <a:rPr lang="en-RO" sz="1000" dirty="0">
                <a:hlinkClick r:id="rId8"/>
              </a:rPr>
              <a:t>https://github.com/BredaUniversityADSAI/2023-24b-fai1-adsai-dariavladutu236578/blob/main/DataLabPrep/NAC_data_2022_2023/DataLab_I_Week3_NAC_Preprocessing_1.ipynb</a:t>
            </a:r>
            <a:endParaRPr lang="en-RO" sz="1000" dirty="0"/>
          </a:p>
        </p:txBody>
      </p:sp>
    </p:spTree>
    <p:extLst>
      <p:ext uri="{BB962C8B-B14F-4D97-AF65-F5344CB8AC3E}">
        <p14:creationId xmlns:p14="http://schemas.microsoft.com/office/powerpoint/2010/main" val="3693966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3</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40080" lvl="1" indent="-154940">
              <a:spcBef>
                <a:spcPts val="0"/>
              </a:spcBef>
              <a:buChar char="●"/>
            </a:pPr>
            <a:r>
              <a:rPr lang="en" dirty="0"/>
              <a:t>I want to be on top of my school work this week</a:t>
            </a:r>
          </a:p>
          <a:p>
            <a:pPr marL="640080" lvl="1" indent="-154940">
              <a:spcBef>
                <a:spcPts val="0"/>
              </a:spcBef>
              <a:buChar char="●"/>
            </a:pPr>
            <a:r>
              <a:rPr lang="en-GB" dirty="0"/>
              <a:t>R</a:t>
            </a:r>
            <a:r>
              <a:rPr lang="en" dirty="0" err="1"/>
              <a:t>ead</a:t>
            </a:r>
            <a:r>
              <a:rPr lang="en" dirty="0"/>
              <a:t> for pleasure, as well as for school</a:t>
            </a:r>
          </a:p>
          <a:p>
            <a:pPr marL="640080" lvl="1" indent="-154940">
              <a:spcBef>
                <a:spcPts val="0"/>
              </a:spcBef>
              <a:buChar char="●"/>
            </a:pPr>
            <a:r>
              <a:rPr lang="en-GB" dirty="0"/>
              <a:t>B</a:t>
            </a:r>
            <a:r>
              <a:rPr lang="en" dirty="0"/>
              <a:t>e productive and efficient in my school work, as well as my personal work</a:t>
            </a:r>
            <a:endParaRPr dirty="0"/>
          </a:p>
          <a:p>
            <a:pPr marL="182880" lvl="0" indent="-154940" algn="l" rtl="0">
              <a:spcBef>
                <a:spcPts val="0"/>
              </a:spcBef>
              <a:spcAft>
                <a:spcPts val="0"/>
              </a:spcAft>
              <a:buSzPts val="1000"/>
              <a:buChar char="●"/>
            </a:pPr>
            <a:r>
              <a:rPr lang="en" dirty="0"/>
              <a:t>What have you actually been able to do? </a:t>
            </a:r>
          </a:p>
          <a:p>
            <a:pPr marL="640080" lvl="1" indent="-154940">
              <a:spcBef>
                <a:spcPts val="0"/>
              </a:spcBef>
              <a:buChar char="●"/>
            </a:pPr>
            <a:r>
              <a:rPr lang="en" dirty="0"/>
              <a:t>I almost did everything for school on time, and more besides it (took notes, exercised besides the tasks given for school)</a:t>
            </a:r>
          </a:p>
          <a:p>
            <a:pPr marL="640080" lvl="1" indent="-154940">
              <a:spcBef>
                <a:spcPts val="0"/>
              </a:spcBef>
              <a:buChar char="●"/>
            </a:pPr>
            <a:r>
              <a:rPr lang="en-US" dirty="0"/>
              <a:t>I only managed to read what I had to learn at school.</a:t>
            </a:r>
          </a:p>
          <a:p>
            <a:pPr marL="640080" lvl="1" indent="-154940">
              <a:spcBef>
                <a:spcPts val="0"/>
              </a:spcBef>
              <a:buChar char="●"/>
            </a:pPr>
            <a:r>
              <a:rPr lang="en-US" dirty="0"/>
              <a:t>Overall, I was productive in my school and personal work and understood the material at my own pace.</a:t>
            </a: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640080" lvl="1" indent="-154940">
              <a:spcBef>
                <a:spcPts val="0"/>
              </a:spcBef>
              <a:buChar char="●"/>
            </a:pPr>
            <a:r>
              <a:rPr lang="en" dirty="0"/>
              <a:t>The week went by very fast. I was productive not only for my school work but also for my mental health exercises.</a:t>
            </a:r>
            <a:endParaRPr dirty="0"/>
          </a:p>
          <a:p>
            <a:pPr marL="182880" lvl="0" indent="-154940" algn="l" rtl="0">
              <a:spcBef>
                <a:spcPts val="0"/>
              </a:spcBef>
              <a:spcAft>
                <a:spcPts val="0"/>
              </a:spcAft>
              <a:buSzPts val="1000"/>
              <a:buChar char="●"/>
            </a:pPr>
            <a:r>
              <a:rPr lang="en" dirty="0"/>
              <a:t>What went well? </a:t>
            </a:r>
          </a:p>
          <a:p>
            <a:pPr marL="640080" lvl="1" indent="-154940">
              <a:spcBef>
                <a:spcPts val="0"/>
              </a:spcBef>
              <a:buChar char="●"/>
            </a:pPr>
            <a:r>
              <a:rPr lang="en-US" dirty="0"/>
              <a:t>I made an effort to understand the material, even when I felt unmotivated to work.</a:t>
            </a:r>
            <a:endParaRPr dirty="0"/>
          </a:p>
          <a:p>
            <a:pPr marL="182880" lvl="0" indent="-154940" algn="l" rtl="0">
              <a:spcBef>
                <a:spcPts val="0"/>
              </a:spcBef>
              <a:spcAft>
                <a:spcPts val="0"/>
              </a:spcAft>
              <a:buSzPts val="1000"/>
              <a:buChar char="●"/>
            </a:pPr>
            <a:r>
              <a:rPr lang="en" dirty="0"/>
              <a:t>What didn’t go so well? </a:t>
            </a:r>
          </a:p>
          <a:p>
            <a:pPr marL="640080" lvl="1" indent="-154940">
              <a:spcBef>
                <a:spcPts val="0"/>
              </a:spcBef>
              <a:buChar char="●"/>
            </a:pPr>
            <a:r>
              <a:rPr lang="en" dirty="0"/>
              <a:t>I got tired very quickly and felt anxious that I didn’t understand the material well enough.</a:t>
            </a:r>
            <a:endParaRPr dirty="0"/>
          </a:p>
          <a:p>
            <a:pPr marL="182880" lvl="0" indent="-154940" algn="l" rtl="0">
              <a:spcBef>
                <a:spcPts val="0"/>
              </a:spcBef>
              <a:spcAft>
                <a:spcPts val="0"/>
              </a:spcAft>
              <a:buSzPts val="1000"/>
              <a:buChar char="●"/>
            </a:pPr>
            <a:r>
              <a:rPr lang="en" dirty="0"/>
              <a:t>What did you learn? </a:t>
            </a:r>
          </a:p>
          <a:p>
            <a:pPr marL="640080" lvl="1" indent="-154940">
              <a:spcBef>
                <a:spcPts val="0"/>
              </a:spcBef>
              <a:buChar char="●"/>
            </a:pPr>
            <a:r>
              <a:rPr lang="en" dirty="0"/>
              <a:t>I learned about Linear Regression. Logistic Regression, KNN model;</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640080" lvl="1" indent="-154940">
              <a:spcBef>
                <a:spcPts val="0"/>
              </a:spcBef>
              <a:buChar char="●"/>
            </a:pPr>
            <a:r>
              <a:rPr lang="en-US" dirty="0"/>
              <a:t>Make sure I do my work on time.\</a:t>
            </a:r>
          </a:p>
          <a:p>
            <a:pPr marL="640080" lvl="1" indent="-154940">
              <a:spcBef>
                <a:spcPts val="0"/>
              </a:spcBef>
              <a:buChar char="●"/>
            </a:pP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1/3</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973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a:t>
            </a:r>
            <a:endParaRPr/>
          </a:p>
          <a:p>
            <a:pPr marL="0" lvl="0" indent="0" algn="ctr" rtl="0">
              <a:spcBef>
                <a:spcPts val="0"/>
              </a:spcBef>
              <a:spcAft>
                <a:spcPts val="0"/>
              </a:spcAft>
              <a:buNone/>
            </a:pPr>
            <a:r>
              <a:rPr lang="en"/>
              <a:t>This Template</a:t>
            </a:r>
            <a:endParaRPr/>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 a student at Breda University of Applied Sciences studying to become a professional, you are required to provide evidence that demonstrates your professional learning and growth during the block. This template is intended to provide you with a well-structured and organised format for doing this effectively. Keep in mind that certain competencies may require you to update your evidence every week, and others may have only be relevant during a particular week or two.</a:t>
            </a:r>
            <a:endParaRPr/>
          </a:p>
          <a:p>
            <a:pPr marL="0" lvl="0" indent="0" algn="l" rtl="0">
              <a:spcBef>
                <a:spcPts val="800"/>
              </a:spcBef>
              <a:spcAft>
                <a:spcPts val="0"/>
              </a:spcAft>
              <a:buNone/>
            </a:pPr>
            <a:endParaRPr/>
          </a:p>
          <a:p>
            <a:pPr marL="0" lvl="0" indent="0" algn="l" rtl="0">
              <a:spcBef>
                <a:spcPts val="800"/>
              </a:spcBef>
              <a:spcAft>
                <a:spcPts val="0"/>
              </a:spcAft>
              <a:buNone/>
            </a:pPr>
            <a:r>
              <a:rPr lang="en"/>
              <a:t>With the evidence you present here teachers should get a clear and comprehensive overview of your progress, how you’ve engaged with feedback, as well as your general attitude and performance as a student and as an aspiring professional developer.</a:t>
            </a:r>
            <a:endParaRPr/>
          </a:p>
          <a:p>
            <a:pPr marL="0" lvl="0" indent="0" algn="l" rtl="0">
              <a:spcBef>
                <a:spcPts val="800"/>
              </a:spcBef>
              <a:spcAft>
                <a:spcPts val="0"/>
              </a:spcAft>
              <a:buNone/>
            </a:pPr>
            <a:endParaRPr/>
          </a:p>
          <a:p>
            <a:pPr marL="0" lvl="0" indent="0" algn="l" rtl="0">
              <a:spcBef>
                <a:spcPts val="800"/>
              </a:spcBef>
              <a:spcAft>
                <a:spcPts val="0"/>
              </a:spcAft>
              <a:buNone/>
            </a:pPr>
            <a:r>
              <a:rPr lang="en"/>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endParaRPr/>
          </a:p>
          <a:p>
            <a:pPr marL="0" lvl="0" indent="0" algn="l" rtl="0">
              <a:spcBef>
                <a:spcPts val="800"/>
              </a:spcBef>
              <a:spcAft>
                <a:spcPts val="0"/>
              </a:spcAft>
              <a:buNone/>
            </a:pPr>
            <a:endParaRPr/>
          </a:p>
          <a:p>
            <a:pPr marL="0" lvl="0" indent="0" algn="l" rtl="0">
              <a:spcBef>
                <a:spcPts val="800"/>
              </a:spcBef>
              <a:spcAft>
                <a:spcPts val="800"/>
              </a:spcAft>
              <a:buNone/>
            </a:pPr>
            <a:r>
              <a:rPr lang="en"/>
              <a:t>You are also free to stylise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endParaRPr/>
          </a:p>
        </p:txBody>
      </p:sp>
      <p:pic>
        <p:nvPicPr>
          <p:cNvPr id="1026" name="Picture 2" descr="Artificial intelligence brain">
            <a:extLst>
              <a:ext uri="{FF2B5EF4-FFF2-40B4-BE49-F238E27FC236}">
                <a16:creationId xmlns:a16="http://schemas.microsoft.com/office/drawing/2014/main" id="{31E76062-B307-B28D-6D09-6AB7455F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 y="453863"/>
            <a:ext cx="3102126" cy="1615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375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Log</a:t>
            </a:r>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2/3</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descr="A white certificate with purple text&#10;&#10;Description automatically generated">
            <a:extLst>
              <a:ext uri="{FF2B5EF4-FFF2-40B4-BE49-F238E27FC236}">
                <a16:creationId xmlns:a16="http://schemas.microsoft.com/office/drawing/2014/main" id="{C2404997-CE73-9424-1B9B-E9887BE30322}"/>
              </a:ext>
            </a:extLst>
          </p:cNvPr>
          <p:cNvPicPr>
            <a:picLocks noChangeAspect="1"/>
          </p:cNvPicPr>
          <p:nvPr/>
        </p:nvPicPr>
        <p:blipFill>
          <a:blip r:embed="rId3"/>
          <a:stretch>
            <a:fillRect/>
          </a:stretch>
        </p:blipFill>
        <p:spPr>
          <a:xfrm>
            <a:off x="288000" y="755025"/>
            <a:ext cx="3180139" cy="1844767"/>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2CE016FB-9747-406D-FDA2-992C3CBA7081}"/>
              </a:ext>
            </a:extLst>
          </p:cNvPr>
          <p:cNvPicPr>
            <a:picLocks noChangeAspect="1"/>
          </p:cNvPicPr>
          <p:nvPr/>
        </p:nvPicPr>
        <p:blipFill>
          <a:blip r:embed="rId4"/>
          <a:stretch>
            <a:fillRect/>
          </a:stretch>
        </p:blipFill>
        <p:spPr>
          <a:xfrm>
            <a:off x="5478230" y="612205"/>
            <a:ext cx="3260328" cy="2037705"/>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FD6B7763-2D2A-F6A5-A431-471F792ED77B}"/>
              </a:ext>
            </a:extLst>
          </p:cNvPr>
          <p:cNvPicPr>
            <a:picLocks noChangeAspect="1"/>
          </p:cNvPicPr>
          <p:nvPr/>
        </p:nvPicPr>
        <p:blipFill>
          <a:blip r:embed="rId5"/>
          <a:stretch>
            <a:fillRect/>
          </a:stretch>
        </p:blipFill>
        <p:spPr>
          <a:xfrm>
            <a:off x="288000" y="2784553"/>
            <a:ext cx="3260183" cy="2037614"/>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B8A85A20-B4B4-A04A-37A1-77EF952AB075}"/>
              </a:ext>
            </a:extLst>
          </p:cNvPr>
          <p:cNvPicPr>
            <a:picLocks noChangeAspect="1"/>
          </p:cNvPicPr>
          <p:nvPr/>
        </p:nvPicPr>
        <p:blipFill>
          <a:blip r:embed="rId6"/>
          <a:stretch>
            <a:fillRect/>
          </a:stretch>
        </p:blipFill>
        <p:spPr>
          <a:xfrm>
            <a:off x="5478230" y="2784553"/>
            <a:ext cx="3377770" cy="2111106"/>
          </a:xfrm>
          <a:prstGeom prst="rect">
            <a:avLst/>
          </a:prstGeom>
        </p:spPr>
      </p:pic>
      <p:sp>
        <p:nvSpPr>
          <p:cNvPr id="21" name="TextBox 20">
            <a:extLst>
              <a:ext uri="{FF2B5EF4-FFF2-40B4-BE49-F238E27FC236}">
                <a16:creationId xmlns:a16="http://schemas.microsoft.com/office/drawing/2014/main" id="{75541242-1ACA-64CB-D8B3-7F834B088893}"/>
              </a:ext>
            </a:extLst>
          </p:cNvPr>
          <p:cNvSpPr txBox="1"/>
          <p:nvPr/>
        </p:nvSpPr>
        <p:spPr>
          <a:xfrm>
            <a:off x="3475798" y="755025"/>
            <a:ext cx="997386" cy="1754326"/>
          </a:xfrm>
          <a:prstGeom prst="rect">
            <a:avLst/>
          </a:prstGeom>
          <a:noFill/>
        </p:spPr>
        <p:txBody>
          <a:bodyPr wrap="square">
            <a:spAutoFit/>
          </a:bodyPr>
          <a:lstStyle/>
          <a:p>
            <a:r>
              <a:rPr lang="en-RO" sz="900" dirty="0">
                <a:hlinkClick r:id="rId7"/>
              </a:rPr>
              <a:t>https://github.com/BredaUniversityADSAI/2023-24b-fai1-adsai-dariavladutu236578/blob/main/Certificates/Supervised%20Learning%20with%20Sci-kit%20Learn.pdf</a:t>
            </a:r>
            <a:endParaRPr lang="en-RO" sz="900" dirty="0"/>
          </a:p>
        </p:txBody>
      </p:sp>
      <p:sp>
        <p:nvSpPr>
          <p:cNvPr id="23" name="TextBox 22">
            <a:extLst>
              <a:ext uri="{FF2B5EF4-FFF2-40B4-BE49-F238E27FC236}">
                <a16:creationId xmlns:a16="http://schemas.microsoft.com/office/drawing/2014/main" id="{FF43ED85-9840-467D-1F24-6F371C7CFDDB}"/>
              </a:ext>
            </a:extLst>
          </p:cNvPr>
          <p:cNvSpPr txBox="1"/>
          <p:nvPr/>
        </p:nvSpPr>
        <p:spPr>
          <a:xfrm>
            <a:off x="4473184" y="755025"/>
            <a:ext cx="1077431" cy="1615827"/>
          </a:xfrm>
          <a:prstGeom prst="rect">
            <a:avLst/>
          </a:prstGeom>
          <a:noFill/>
        </p:spPr>
        <p:txBody>
          <a:bodyPr wrap="square">
            <a:spAutoFit/>
          </a:bodyPr>
          <a:lstStyle/>
          <a:p>
            <a:r>
              <a:rPr lang="en-RO" sz="900" dirty="0">
                <a:hlinkClick r:id="rId8"/>
              </a:rPr>
              <a:t>https://github.com/BredaUniversityADSAI/2023-24b-fai1-adsai-dariavladutu236578/blob/main/DataLabPrep/NAC_data_2022_2023/Week4DataLabI_LinearRegression_236578.ipynb</a:t>
            </a:r>
            <a:endParaRPr lang="en-RO" sz="900" dirty="0"/>
          </a:p>
        </p:txBody>
      </p:sp>
      <p:sp>
        <p:nvSpPr>
          <p:cNvPr id="25" name="TextBox 24">
            <a:extLst>
              <a:ext uri="{FF2B5EF4-FFF2-40B4-BE49-F238E27FC236}">
                <a16:creationId xmlns:a16="http://schemas.microsoft.com/office/drawing/2014/main" id="{AFE0A1BA-D7A1-EB1C-7566-72A80D43B8A5}"/>
              </a:ext>
            </a:extLst>
          </p:cNvPr>
          <p:cNvSpPr txBox="1"/>
          <p:nvPr/>
        </p:nvSpPr>
        <p:spPr>
          <a:xfrm>
            <a:off x="3541226" y="2676495"/>
            <a:ext cx="971980" cy="2031325"/>
          </a:xfrm>
          <a:prstGeom prst="rect">
            <a:avLst/>
          </a:prstGeom>
          <a:noFill/>
        </p:spPr>
        <p:txBody>
          <a:bodyPr wrap="square">
            <a:spAutoFit/>
          </a:bodyPr>
          <a:lstStyle/>
          <a:p>
            <a:r>
              <a:rPr lang="en-RO" sz="900" dirty="0">
                <a:hlinkClick r:id="rId9"/>
              </a:rPr>
              <a:t>https://github.com/BredaUniversityADSAI/2023-24b-fai1-adsai-dariavladutu236578/blob/main/DataLabPrep/NAC_data_2022_2023/Week4DataLabPrep_1_FeatureEngg_LRbasics_236578.ipynb</a:t>
            </a:r>
            <a:endParaRPr lang="en-RO" sz="900" dirty="0"/>
          </a:p>
        </p:txBody>
      </p:sp>
      <p:sp>
        <p:nvSpPr>
          <p:cNvPr id="27" name="TextBox 26">
            <a:extLst>
              <a:ext uri="{FF2B5EF4-FFF2-40B4-BE49-F238E27FC236}">
                <a16:creationId xmlns:a16="http://schemas.microsoft.com/office/drawing/2014/main" id="{B489A2A1-6DAC-D515-A039-5E997E9C1BD1}"/>
              </a:ext>
            </a:extLst>
          </p:cNvPr>
          <p:cNvSpPr txBox="1"/>
          <p:nvPr/>
        </p:nvSpPr>
        <p:spPr>
          <a:xfrm>
            <a:off x="4525909" y="2737363"/>
            <a:ext cx="971979" cy="1754326"/>
          </a:xfrm>
          <a:prstGeom prst="rect">
            <a:avLst/>
          </a:prstGeom>
          <a:noFill/>
        </p:spPr>
        <p:txBody>
          <a:bodyPr wrap="square">
            <a:spAutoFit/>
          </a:bodyPr>
          <a:lstStyle/>
          <a:p>
            <a:r>
              <a:rPr lang="en-RO" sz="900" dirty="0">
                <a:hlinkClick r:id="rId10"/>
              </a:rPr>
              <a:t>https://github.com/BredaUniversityADSAI/2023-24b-fai1-adsai-dariavladutu236578/blob/main/DataLabPrep/Week4DataLabPrep_2_LogisticRegression_236578.ipynb</a:t>
            </a:r>
            <a:endParaRPr lang="en-RO" sz="900" dirty="0"/>
          </a:p>
        </p:txBody>
      </p:sp>
    </p:spTree>
    <p:extLst>
      <p:ext uri="{BB962C8B-B14F-4D97-AF65-F5344CB8AC3E}">
        <p14:creationId xmlns:p14="http://schemas.microsoft.com/office/powerpoint/2010/main" val="75458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4</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4</a:t>
            </a:r>
            <a:endParaRPr/>
          </a:p>
        </p:txBody>
      </p:sp>
    </p:spTree>
    <p:extLst>
      <p:ext uri="{BB962C8B-B14F-4D97-AF65-F5344CB8AC3E}">
        <p14:creationId xmlns:p14="http://schemas.microsoft.com/office/powerpoint/2010/main" val="3366952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40080" lvl="1" indent="-154940">
              <a:spcBef>
                <a:spcPts val="0"/>
              </a:spcBef>
              <a:buChar char="●"/>
            </a:pPr>
            <a:r>
              <a:rPr lang="en" dirty="0"/>
              <a:t>Catch up on any missing work</a:t>
            </a:r>
          </a:p>
          <a:p>
            <a:pPr marL="640080" lvl="1" indent="-154940">
              <a:spcBef>
                <a:spcPts val="0"/>
              </a:spcBef>
              <a:buChar char="●"/>
            </a:pPr>
            <a:r>
              <a:rPr lang="en-GB" dirty="0"/>
              <a:t>D</a:t>
            </a:r>
            <a:r>
              <a:rPr lang="en" dirty="0"/>
              <a:t>o my work on time</a:t>
            </a:r>
          </a:p>
          <a:p>
            <a:pPr marL="640080" lvl="1" indent="-154940">
              <a:spcBef>
                <a:spcPts val="0"/>
              </a:spcBef>
              <a:buChar char="●"/>
            </a:pPr>
            <a:r>
              <a:rPr lang="en" dirty="0"/>
              <a:t>Finish my book</a:t>
            </a:r>
            <a:endParaRPr dirty="0"/>
          </a:p>
          <a:p>
            <a:pPr marL="182880" lvl="0" indent="-154940" algn="l" rtl="0">
              <a:spcBef>
                <a:spcPts val="0"/>
              </a:spcBef>
              <a:spcAft>
                <a:spcPts val="0"/>
              </a:spcAft>
              <a:buSzPts val="1000"/>
              <a:buChar char="●"/>
            </a:pPr>
            <a:r>
              <a:rPr lang="en" dirty="0"/>
              <a:t>What have you actually been able to do? </a:t>
            </a:r>
          </a:p>
          <a:p>
            <a:pPr marL="640080" lvl="1" indent="-154940">
              <a:spcBef>
                <a:spcPts val="0"/>
              </a:spcBef>
              <a:buChar char="●"/>
            </a:pPr>
            <a:r>
              <a:rPr lang="en" dirty="0"/>
              <a:t>I caught up on some work and finished everything on time.</a:t>
            </a: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640080" lvl="1" indent="-154940">
              <a:spcBef>
                <a:spcPts val="0"/>
              </a:spcBef>
              <a:buChar char="●"/>
            </a:pPr>
            <a:r>
              <a:rPr lang="en" dirty="0"/>
              <a:t>The week was amazing. I spend time with my family and ate delicious food.</a:t>
            </a:r>
            <a:endParaRPr dirty="0"/>
          </a:p>
          <a:p>
            <a:pPr marL="182880" lvl="0" indent="-154940" algn="l" rtl="0">
              <a:spcBef>
                <a:spcPts val="0"/>
              </a:spcBef>
              <a:spcAft>
                <a:spcPts val="0"/>
              </a:spcAft>
              <a:buSzPts val="1000"/>
              <a:buChar char="●"/>
            </a:pPr>
            <a:r>
              <a:rPr lang="en" dirty="0"/>
              <a:t>What went well? </a:t>
            </a:r>
          </a:p>
          <a:p>
            <a:pPr marL="640080" lvl="1" indent="-154940">
              <a:spcBef>
                <a:spcPts val="0"/>
              </a:spcBef>
              <a:buChar char="●"/>
            </a:pPr>
            <a:r>
              <a:rPr lang="en" dirty="0"/>
              <a:t>I relaxed and caught up with my family.</a:t>
            </a:r>
            <a:endParaRPr dirty="0"/>
          </a:p>
          <a:p>
            <a:pPr marL="182880" lvl="0" indent="-154940" algn="l" rtl="0">
              <a:spcBef>
                <a:spcPts val="0"/>
              </a:spcBef>
              <a:spcAft>
                <a:spcPts val="0"/>
              </a:spcAft>
              <a:buSzPts val="1000"/>
              <a:buChar char="●"/>
            </a:pPr>
            <a:r>
              <a:rPr lang="en" dirty="0"/>
              <a:t>What didn’t go so well? </a:t>
            </a:r>
          </a:p>
          <a:p>
            <a:pPr marL="640080" lvl="1" indent="-154940">
              <a:spcBef>
                <a:spcPts val="0"/>
              </a:spcBef>
              <a:buChar char="●"/>
            </a:pPr>
            <a:r>
              <a:rPr lang="en" dirty="0"/>
              <a:t>T</a:t>
            </a:r>
            <a:r>
              <a:rPr lang="en-GB" dirty="0" err="1"/>
              <a:t>ime</a:t>
            </a:r>
            <a:r>
              <a:rPr lang="en-GB" dirty="0"/>
              <a:t> passed too quickly.</a:t>
            </a:r>
            <a:endParaRPr dirty="0"/>
          </a:p>
          <a:p>
            <a:pPr marL="182880" lvl="0" indent="-154940" algn="l" rtl="0">
              <a:spcBef>
                <a:spcPts val="0"/>
              </a:spcBef>
              <a:spcAft>
                <a:spcPts val="0"/>
              </a:spcAft>
              <a:buSzPts val="1000"/>
              <a:buChar char="●"/>
            </a:pPr>
            <a:r>
              <a:rPr lang="en" dirty="0"/>
              <a:t>What did you learn? </a:t>
            </a:r>
          </a:p>
          <a:p>
            <a:pPr marL="640080" lvl="1" indent="-154940">
              <a:spcBef>
                <a:spcPts val="0"/>
              </a:spcBef>
              <a:buChar char="●"/>
            </a:pPr>
            <a:r>
              <a:rPr lang="en" dirty="0"/>
              <a:t>No matter how crazy my family might be, there is always a sense of unity between us.</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640080" lvl="1" indent="-154940">
              <a:spcBef>
                <a:spcPts val="0"/>
              </a:spcBef>
              <a:buChar char="●"/>
            </a:pPr>
            <a:r>
              <a:rPr lang="en" dirty="0"/>
              <a:t>I would love to be even more efficient.</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1/3</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140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Log</a:t>
            </a:r>
            <a:endParaRP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2/3</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descr="A screenshot of a computer&#10;&#10;Description automatically generated">
            <a:extLst>
              <a:ext uri="{FF2B5EF4-FFF2-40B4-BE49-F238E27FC236}">
                <a16:creationId xmlns:a16="http://schemas.microsoft.com/office/drawing/2014/main" id="{1790747C-7DA6-1DD5-EAE3-03F46704C13D}"/>
              </a:ext>
            </a:extLst>
          </p:cNvPr>
          <p:cNvPicPr>
            <a:picLocks noChangeAspect="1"/>
          </p:cNvPicPr>
          <p:nvPr/>
        </p:nvPicPr>
        <p:blipFill>
          <a:blip r:embed="rId3"/>
          <a:stretch>
            <a:fillRect/>
          </a:stretch>
        </p:blipFill>
        <p:spPr>
          <a:xfrm>
            <a:off x="155275" y="667572"/>
            <a:ext cx="4063042" cy="2192349"/>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1DF73AB8-2BB8-9F6B-F7DB-E7A0B41F9DF8}"/>
              </a:ext>
            </a:extLst>
          </p:cNvPr>
          <p:cNvPicPr>
            <a:picLocks noChangeAspect="1"/>
          </p:cNvPicPr>
          <p:nvPr/>
        </p:nvPicPr>
        <p:blipFill>
          <a:blip r:embed="rId4"/>
          <a:stretch>
            <a:fillRect/>
          </a:stretch>
        </p:blipFill>
        <p:spPr>
          <a:xfrm>
            <a:off x="4925683" y="2075737"/>
            <a:ext cx="4063042" cy="2539401"/>
          </a:xfrm>
          <a:prstGeom prst="rect">
            <a:avLst/>
          </a:prstGeom>
        </p:spPr>
      </p:pic>
      <p:sp>
        <p:nvSpPr>
          <p:cNvPr id="15" name="TextBox 14">
            <a:extLst>
              <a:ext uri="{FF2B5EF4-FFF2-40B4-BE49-F238E27FC236}">
                <a16:creationId xmlns:a16="http://schemas.microsoft.com/office/drawing/2014/main" id="{5D37C338-B836-F675-3827-2E3D33AD6B45}"/>
              </a:ext>
            </a:extLst>
          </p:cNvPr>
          <p:cNvSpPr txBox="1"/>
          <p:nvPr/>
        </p:nvSpPr>
        <p:spPr>
          <a:xfrm>
            <a:off x="4446918" y="796519"/>
            <a:ext cx="4697082" cy="954107"/>
          </a:xfrm>
          <a:prstGeom prst="rect">
            <a:avLst/>
          </a:prstGeom>
          <a:noFill/>
        </p:spPr>
        <p:txBody>
          <a:bodyPr wrap="square">
            <a:spAutoFit/>
          </a:bodyPr>
          <a:lstStyle/>
          <a:p>
            <a:r>
              <a:rPr lang="en-GB" dirty="0">
                <a:hlinkClick r:id="rId5"/>
              </a:rPr>
              <a:t>https://github.com/BredaUniversityADSAI/2023-24b-fai1-adsai-dariavladutu236578/blob/main/DataLabPrep/Week5DataLabPrep_2_scikit_learn_236578.png/</a:t>
            </a:r>
            <a:endParaRPr lang="en-RO" dirty="0"/>
          </a:p>
        </p:txBody>
      </p:sp>
      <p:sp>
        <p:nvSpPr>
          <p:cNvPr id="17" name="TextBox 16">
            <a:extLst>
              <a:ext uri="{FF2B5EF4-FFF2-40B4-BE49-F238E27FC236}">
                <a16:creationId xmlns:a16="http://schemas.microsoft.com/office/drawing/2014/main" id="{F58105A7-E986-D6C3-23A0-0678EC47CC10}"/>
              </a:ext>
            </a:extLst>
          </p:cNvPr>
          <p:cNvSpPr txBox="1"/>
          <p:nvPr/>
        </p:nvSpPr>
        <p:spPr>
          <a:xfrm>
            <a:off x="155275" y="3345437"/>
            <a:ext cx="4697082" cy="954107"/>
          </a:xfrm>
          <a:prstGeom prst="rect">
            <a:avLst/>
          </a:prstGeom>
          <a:noFill/>
        </p:spPr>
        <p:txBody>
          <a:bodyPr wrap="square">
            <a:spAutoFit/>
          </a:bodyPr>
          <a:lstStyle/>
          <a:p>
            <a:r>
              <a:rPr lang="en-GB" dirty="0">
                <a:hlinkClick r:id="rId6"/>
              </a:rPr>
              <a:t>https://github.com/BredaUniversityADSAI/2023-24b-fai1-adsai-dariavladutu236578/blob/main/DataLabPrep/NAC_data_2022_2023/Week5DataLab1_clustering_236578.ipynb</a:t>
            </a:r>
            <a:endParaRPr lang="en-RO" dirty="0"/>
          </a:p>
        </p:txBody>
      </p:sp>
    </p:spTree>
    <p:extLst>
      <p:ext uri="{BB962C8B-B14F-4D97-AF65-F5344CB8AC3E}">
        <p14:creationId xmlns:p14="http://schemas.microsoft.com/office/powerpoint/2010/main" val="4239377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5</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3/3</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5</a:t>
            </a:r>
            <a:endParaRPr/>
          </a:p>
        </p:txBody>
      </p:sp>
    </p:spTree>
    <p:extLst>
      <p:ext uri="{BB962C8B-B14F-4D97-AF65-F5344CB8AC3E}">
        <p14:creationId xmlns:p14="http://schemas.microsoft.com/office/powerpoint/2010/main" val="1600689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40080" lvl="1" indent="-154940">
              <a:spcBef>
                <a:spcPts val="0"/>
              </a:spcBef>
              <a:buChar char="●"/>
            </a:pPr>
            <a:r>
              <a:rPr lang="en" dirty="0"/>
              <a:t>Start working on final deliverables</a:t>
            </a:r>
          </a:p>
          <a:p>
            <a:pPr marL="640080" lvl="1" indent="-154940">
              <a:spcBef>
                <a:spcPts val="0"/>
              </a:spcBef>
              <a:buChar char="●"/>
            </a:pPr>
            <a:r>
              <a:rPr lang="en" dirty="0"/>
              <a:t>Finish my book (“Naked Statistics” by Charles Wheelan)</a:t>
            </a:r>
          </a:p>
          <a:p>
            <a:pPr marL="640080" lvl="1" indent="-154940">
              <a:spcBef>
                <a:spcPts val="0"/>
              </a:spcBef>
              <a:buChar char="●"/>
            </a:pPr>
            <a:r>
              <a:rPr lang="en" dirty="0"/>
              <a:t>Meditate a little more</a:t>
            </a:r>
            <a:endParaRPr dirty="0"/>
          </a:p>
          <a:p>
            <a:pPr marL="182880" lvl="0" indent="-154940" algn="l" rtl="0">
              <a:spcBef>
                <a:spcPts val="0"/>
              </a:spcBef>
              <a:spcAft>
                <a:spcPts val="0"/>
              </a:spcAft>
              <a:buSzPts val="1000"/>
              <a:buChar char="●"/>
            </a:pPr>
            <a:r>
              <a:rPr lang="en" dirty="0"/>
              <a:t>What have you actually been able to do? </a:t>
            </a:r>
          </a:p>
          <a:p>
            <a:pPr marL="640080" lvl="1" indent="-154940">
              <a:spcBef>
                <a:spcPts val="0"/>
              </a:spcBef>
              <a:buChar char="●"/>
            </a:pPr>
            <a:r>
              <a:rPr lang="en" dirty="0"/>
              <a:t>Work on final deliverables</a:t>
            </a:r>
          </a:p>
          <a:p>
            <a:pPr marL="640080" lvl="1" indent="-154940">
              <a:spcBef>
                <a:spcPts val="0"/>
              </a:spcBef>
              <a:buChar char="●"/>
            </a:pPr>
            <a:r>
              <a:rPr lang="en" dirty="0"/>
              <a:t>Meditates</a:t>
            </a: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640080" lvl="1" indent="-154940">
              <a:spcBef>
                <a:spcPts val="0"/>
              </a:spcBef>
              <a:buChar char="●"/>
            </a:pPr>
            <a:r>
              <a:rPr lang="en" dirty="0"/>
              <a:t>I was more anxious than usual this week due to the final deadlines approaching, which is why I wanted to meditate more.</a:t>
            </a:r>
            <a:endParaRPr dirty="0"/>
          </a:p>
          <a:p>
            <a:pPr marL="182880" lvl="0" indent="-154940" algn="l" rtl="0">
              <a:spcBef>
                <a:spcPts val="0"/>
              </a:spcBef>
              <a:spcAft>
                <a:spcPts val="0"/>
              </a:spcAft>
              <a:buSzPts val="1000"/>
              <a:buChar char="●"/>
            </a:pPr>
            <a:r>
              <a:rPr lang="en" dirty="0"/>
              <a:t>What went well? </a:t>
            </a:r>
          </a:p>
          <a:p>
            <a:pPr marL="640080" lvl="1" indent="-154940">
              <a:spcBef>
                <a:spcPts val="0"/>
              </a:spcBef>
              <a:buChar char="●"/>
            </a:pPr>
            <a:r>
              <a:rPr lang="en" dirty="0"/>
              <a:t>I was more in control of my state of mind. </a:t>
            </a:r>
          </a:p>
          <a:p>
            <a:pPr marL="640080" lvl="1" indent="-154940">
              <a:spcBef>
                <a:spcPts val="0"/>
              </a:spcBef>
              <a:buChar char="●"/>
            </a:pPr>
            <a:r>
              <a:rPr lang="en" dirty="0"/>
              <a:t>I like winter. It’s very cozy so it gives me a morale boost when I’m home </a:t>
            </a:r>
            <a:r>
              <a:rPr lang="en-GB" dirty="0"/>
              <a:t>in bed working on school and sipping my tea</a:t>
            </a:r>
            <a:r>
              <a:rPr lang="en-GB" dirty="0">
                <a:sym typeface="Wingdings" pitchFamily="2" charset="2"/>
              </a:rPr>
              <a:t> .</a:t>
            </a:r>
            <a:endParaRPr dirty="0"/>
          </a:p>
          <a:p>
            <a:pPr marL="182880" lvl="0" indent="-154940" algn="l" rtl="0">
              <a:spcBef>
                <a:spcPts val="0"/>
              </a:spcBef>
              <a:spcAft>
                <a:spcPts val="0"/>
              </a:spcAft>
              <a:buSzPts val="1000"/>
              <a:buChar char="●"/>
            </a:pPr>
            <a:r>
              <a:rPr lang="en" dirty="0"/>
              <a:t>What didn’t go so well? </a:t>
            </a:r>
          </a:p>
          <a:p>
            <a:pPr marL="640080" lvl="1" indent="-154940">
              <a:spcBef>
                <a:spcPts val="0"/>
              </a:spcBef>
              <a:buChar char="●"/>
            </a:pPr>
            <a:r>
              <a:rPr lang="en" dirty="0"/>
              <a:t>I felt anxious.</a:t>
            </a:r>
            <a:endParaRPr dirty="0"/>
          </a:p>
          <a:p>
            <a:pPr marL="182880" lvl="0" indent="-154940" algn="l" rtl="0">
              <a:spcBef>
                <a:spcPts val="0"/>
              </a:spcBef>
              <a:spcAft>
                <a:spcPts val="0"/>
              </a:spcAft>
              <a:buSzPts val="1000"/>
              <a:buChar char="●"/>
            </a:pPr>
            <a:r>
              <a:rPr lang="en" dirty="0"/>
              <a:t>What did you learn?</a:t>
            </a:r>
          </a:p>
          <a:p>
            <a:pPr marL="640080" lvl="1" indent="-154940">
              <a:spcBef>
                <a:spcPts val="0"/>
              </a:spcBef>
              <a:buChar char="●"/>
            </a:pPr>
            <a:r>
              <a:rPr lang="en" dirty="0"/>
              <a:t>I learned about hyperparameter tuning and developed my knowledge of tree-based models.</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640080" lvl="1" indent="-154940">
              <a:spcBef>
                <a:spcPts val="0"/>
              </a:spcBef>
              <a:buChar char="●"/>
            </a:pPr>
            <a:r>
              <a:rPr lang="en" dirty="0"/>
              <a:t>Meditate more and take each day as it comes.</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1/3</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163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6ED685EF-4511-1D8F-A85F-7708D6F94A42}"/>
            </a:ext>
          </a:extLst>
        </p:cNvPr>
        <p:cNvGrpSpPr/>
        <p:nvPr/>
      </p:nvGrpSpPr>
      <p:grpSpPr>
        <a:xfrm>
          <a:off x="0" y="0"/>
          <a:ext cx="0" cy="0"/>
          <a:chOff x="0" y="0"/>
          <a:chExt cx="0" cy="0"/>
        </a:xfrm>
      </p:grpSpPr>
      <p:sp>
        <p:nvSpPr>
          <p:cNvPr id="223" name="Google Shape;223;p26">
            <a:extLst>
              <a:ext uri="{FF2B5EF4-FFF2-40B4-BE49-F238E27FC236}">
                <a16:creationId xmlns:a16="http://schemas.microsoft.com/office/drawing/2014/main" id="{5B464F48-8FAA-3D3B-B68E-B9CF28C34995}"/>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Log</a:t>
            </a:r>
            <a:endParaRPr/>
          </a:p>
        </p:txBody>
      </p:sp>
      <p:sp>
        <p:nvSpPr>
          <p:cNvPr id="228" name="Google Shape;228;p26">
            <a:extLst>
              <a:ext uri="{FF2B5EF4-FFF2-40B4-BE49-F238E27FC236}">
                <a16:creationId xmlns:a16="http://schemas.microsoft.com/office/drawing/2014/main" id="{AE4E85CF-DFBD-B157-047C-1E941F82BA27}"/>
              </a:ext>
            </a:extLst>
          </p:cNvPr>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2/3</a:t>
            </a:r>
            <a:endParaRPr dirty="0"/>
          </a:p>
        </p:txBody>
      </p:sp>
      <p:sp>
        <p:nvSpPr>
          <p:cNvPr id="229" name="Google Shape;229;p26">
            <a:extLst>
              <a:ext uri="{FF2B5EF4-FFF2-40B4-BE49-F238E27FC236}">
                <a16:creationId xmlns:a16="http://schemas.microsoft.com/office/drawing/2014/main" id="{4D4224B6-7C4B-C26C-CB8E-A59B373DDA90}"/>
              </a:ext>
            </a:extLst>
          </p:cNvPr>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
        <p:nvSpPr>
          <p:cNvPr id="230" name="Google Shape;230;p26">
            <a:extLst>
              <a:ext uri="{FF2B5EF4-FFF2-40B4-BE49-F238E27FC236}">
                <a16:creationId xmlns:a16="http://schemas.microsoft.com/office/drawing/2014/main" id="{54CEF3CC-11BB-11EA-EDC6-02EBB9812B89}"/>
              </a:ext>
            </a:extLst>
          </p:cNvPr>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descr="A screenshot of a computer&#10;&#10;Description automatically generated">
            <a:extLst>
              <a:ext uri="{FF2B5EF4-FFF2-40B4-BE49-F238E27FC236}">
                <a16:creationId xmlns:a16="http://schemas.microsoft.com/office/drawing/2014/main" id="{A2FDD0A2-4EB8-4F90-E87B-F52682CA1383}"/>
              </a:ext>
            </a:extLst>
          </p:cNvPr>
          <p:cNvPicPr>
            <a:picLocks noChangeAspect="1"/>
          </p:cNvPicPr>
          <p:nvPr/>
        </p:nvPicPr>
        <p:blipFill>
          <a:blip r:embed="rId3"/>
          <a:stretch>
            <a:fillRect/>
          </a:stretch>
        </p:blipFill>
        <p:spPr>
          <a:xfrm>
            <a:off x="13077" y="693014"/>
            <a:ext cx="3645066" cy="205035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2A1153AD-CC7A-B58A-FB67-6FE23D0A4847}"/>
              </a:ext>
            </a:extLst>
          </p:cNvPr>
          <p:cNvPicPr>
            <a:picLocks noChangeAspect="1"/>
          </p:cNvPicPr>
          <p:nvPr/>
        </p:nvPicPr>
        <p:blipFill>
          <a:blip r:embed="rId4"/>
          <a:stretch>
            <a:fillRect/>
          </a:stretch>
        </p:blipFill>
        <p:spPr>
          <a:xfrm>
            <a:off x="5498934" y="667572"/>
            <a:ext cx="3645066" cy="2050350"/>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0A564835-CBA9-3FC9-D281-C16AA18D2983}"/>
              </a:ext>
            </a:extLst>
          </p:cNvPr>
          <p:cNvPicPr>
            <a:picLocks noChangeAspect="1"/>
          </p:cNvPicPr>
          <p:nvPr/>
        </p:nvPicPr>
        <p:blipFill>
          <a:blip r:embed="rId5"/>
          <a:stretch>
            <a:fillRect/>
          </a:stretch>
        </p:blipFill>
        <p:spPr>
          <a:xfrm>
            <a:off x="288000" y="2768807"/>
            <a:ext cx="3645066" cy="2050349"/>
          </a:xfrm>
          <a:prstGeom prst="rect">
            <a:avLst/>
          </a:prstGeom>
        </p:spPr>
      </p:pic>
      <p:pic>
        <p:nvPicPr>
          <p:cNvPr id="17" name="Picture 16">
            <a:extLst>
              <a:ext uri="{FF2B5EF4-FFF2-40B4-BE49-F238E27FC236}">
                <a16:creationId xmlns:a16="http://schemas.microsoft.com/office/drawing/2014/main" id="{15C39874-F42F-04DE-5AB6-198A10CB78C7}"/>
              </a:ext>
            </a:extLst>
          </p:cNvPr>
          <p:cNvPicPr>
            <a:picLocks noChangeAspect="1"/>
          </p:cNvPicPr>
          <p:nvPr/>
        </p:nvPicPr>
        <p:blipFill>
          <a:blip r:embed="rId6"/>
          <a:stretch>
            <a:fillRect/>
          </a:stretch>
        </p:blipFill>
        <p:spPr>
          <a:xfrm>
            <a:off x="5452602" y="2768807"/>
            <a:ext cx="3459728" cy="1995110"/>
          </a:xfrm>
          <a:prstGeom prst="rect">
            <a:avLst/>
          </a:prstGeom>
        </p:spPr>
      </p:pic>
      <p:sp>
        <p:nvSpPr>
          <p:cNvPr id="3" name="TextBox 2">
            <a:extLst>
              <a:ext uri="{FF2B5EF4-FFF2-40B4-BE49-F238E27FC236}">
                <a16:creationId xmlns:a16="http://schemas.microsoft.com/office/drawing/2014/main" id="{E328FD9C-4F6D-9F16-16DC-D7387A9219D2}"/>
              </a:ext>
            </a:extLst>
          </p:cNvPr>
          <p:cNvSpPr txBox="1"/>
          <p:nvPr/>
        </p:nvSpPr>
        <p:spPr>
          <a:xfrm>
            <a:off x="4572000" y="4502307"/>
            <a:ext cx="4695566" cy="523220"/>
          </a:xfrm>
          <a:prstGeom prst="rect">
            <a:avLst/>
          </a:prstGeom>
          <a:noFill/>
        </p:spPr>
        <p:txBody>
          <a:bodyPr wrap="square">
            <a:spAutoFit/>
          </a:bodyPr>
          <a:lstStyle/>
          <a:p>
            <a:pPr marL="285750" indent="-285750">
              <a:buFont typeface="Arial" panose="020B0604020202020204" pitchFamily="34" charset="0"/>
              <a:buChar char="•"/>
            </a:pPr>
            <a:r>
              <a:rPr lang="en-RO" sz="900" dirty="0">
                <a:hlinkClick r:id="rId7"/>
              </a:rPr>
              <a:t>https://github.com/BredaUniversityADSAI/2023-24b-fai1-adsai-dariavladutu236578/blob/main/Certificates/Machine%20Learning%20with%20Tree-Based%20Models%20in%20Python.pdf</a:t>
            </a:r>
            <a:endParaRPr lang="en-RO" sz="900" dirty="0"/>
          </a:p>
        </p:txBody>
      </p:sp>
      <p:sp>
        <p:nvSpPr>
          <p:cNvPr id="5" name="TextBox 4">
            <a:extLst>
              <a:ext uri="{FF2B5EF4-FFF2-40B4-BE49-F238E27FC236}">
                <a16:creationId xmlns:a16="http://schemas.microsoft.com/office/drawing/2014/main" id="{D4047910-0258-2012-A4A8-549BDC3D44A1}"/>
              </a:ext>
            </a:extLst>
          </p:cNvPr>
          <p:cNvSpPr txBox="1"/>
          <p:nvPr/>
        </p:nvSpPr>
        <p:spPr>
          <a:xfrm>
            <a:off x="67438" y="4517696"/>
            <a:ext cx="4760406" cy="507831"/>
          </a:xfrm>
          <a:prstGeom prst="rect">
            <a:avLst/>
          </a:prstGeom>
          <a:noFill/>
        </p:spPr>
        <p:txBody>
          <a:bodyPr wrap="square">
            <a:spAutoFit/>
          </a:bodyPr>
          <a:lstStyle/>
          <a:p>
            <a:pPr marL="171450" indent="-171450">
              <a:buFont typeface="Arial" panose="020B0604020202020204" pitchFamily="34" charset="0"/>
              <a:buChar char="•"/>
            </a:pPr>
            <a:r>
              <a:rPr lang="en-RO" sz="900" dirty="0">
                <a:hlinkClick r:id="rId8"/>
              </a:rPr>
              <a:t>https://github.com/BredaUniversityADSAI/2023-24b-fai1-adsai-dariavladutu236578/blob/main/DataLabPrep/NAC_data_2022_2023/Template_Final_Deliverable_Y1BlockB.ipynb</a:t>
            </a:r>
            <a:endParaRPr lang="en-RO" sz="900" dirty="0"/>
          </a:p>
        </p:txBody>
      </p:sp>
      <p:sp>
        <p:nvSpPr>
          <p:cNvPr id="7" name="TextBox 6">
            <a:extLst>
              <a:ext uri="{FF2B5EF4-FFF2-40B4-BE49-F238E27FC236}">
                <a16:creationId xmlns:a16="http://schemas.microsoft.com/office/drawing/2014/main" id="{A843DC46-90F3-81A5-7275-6AFE1C8DFF9A}"/>
              </a:ext>
            </a:extLst>
          </p:cNvPr>
          <p:cNvSpPr txBox="1"/>
          <p:nvPr/>
        </p:nvSpPr>
        <p:spPr>
          <a:xfrm>
            <a:off x="4690912" y="693014"/>
            <a:ext cx="865194" cy="1754326"/>
          </a:xfrm>
          <a:prstGeom prst="rect">
            <a:avLst/>
          </a:prstGeom>
          <a:noFill/>
        </p:spPr>
        <p:txBody>
          <a:bodyPr wrap="square">
            <a:spAutoFit/>
          </a:bodyPr>
          <a:lstStyle/>
          <a:p>
            <a:pPr algn="r"/>
            <a:r>
              <a:rPr lang="en-RO" sz="900" dirty="0">
                <a:hlinkClick r:id="rId9"/>
              </a:rPr>
              <a:t>https://github.com/BredaUniversityADSAI/2023-24b-fai1-adsai-dariavladutu236578/blob/main/DataLabPrep/Week6DataLabPrep_1_XGB_236578.ipynb</a:t>
            </a:r>
            <a:endParaRPr lang="en-RO" sz="900" dirty="0"/>
          </a:p>
        </p:txBody>
      </p:sp>
      <p:sp>
        <p:nvSpPr>
          <p:cNvPr id="9" name="TextBox 8">
            <a:extLst>
              <a:ext uri="{FF2B5EF4-FFF2-40B4-BE49-F238E27FC236}">
                <a16:creationId xmlns:a16="http://schemas.microsoft.com/office/drawing/2014/main" id="{A2597A57-F3FD-C7BE-B8FC-C00A71149D74}"/>
              </a:ext>
            </a:extLst>
          </p:cNvPr>
          <p:cNvSpPr txBox="1"/>
          <p:nvPr/>
        </p:nvSpPr>
        <p:spPr>
          <a:xfrm>
            <a:off x="3634614" y="698436"/>
            <a:ext cx="934902" cy="2031325"/>
          </a:xfrm>
          <a:prstGeom prst="rect">
            <a:avLst/>
          </a:prstGeom>
          <a:noFill/>
        </p:spPr>
        <p:txBody>
          <a:bodyPr wrap="square">
            <a:spAutoFit/>
          </a:bodyPr>
          <a:lstStyle/>
          <a:p>
            <a:r>
              <a:rPr lang="en-RO" sz="900" dirty="0">
                <a:hlinkClick r:id="rId10"/>
              </a:rPr>
              <a:t>https://github.com/BredaUniversityADSAI/2023-24b-fai1-adsai-dariavladutu236578/blob/main/DataLabPrep/NAC_data_2022_2023/Week6DataLabPrep_2_HyperparameterTuning_236578.ipynb</a:t>
            </a:r>
            <a:endParaRPr lang="en-RO" sz="900" dirty="0"/>
          </a:p>
        </p:txBody>
      </p:sp>
    </p:spTree>
    <p:extLst>
      <p:ext uri="{BB962C8B-B14F-4D97-AF65-F5344CB8AC3E}">
        <p14:creationId xmlns:p14="http://schemas.microsoft.com/office/powerpoint/2010/main" val="2500181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6</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3/3</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6</a:t>
            </a:r>
            <a:endParaRPr/>
          </a:p>
        </p:txBody>
      </p:sp>
    </p:spTree>
    <p:extLst>
      <p:ext uri="{BB962C8B-B14F-4D97-AF65-F5344CB8AC3E}">
        <p14:creationId xmlns:p14="http://schemas.microsoft.com/office/powerpoint/2010/main" val="2397875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40080" lvl="1" indent="-154940">
              <a:spcBef>
                <a:spcPts val="0"/>
              </a:spcBef>
              <a:buChar char="●"/>
            </a:pPr>
            <a:r>
              <a:rPr lang="en" dirty="0"/>
              <a:t>Work on final deliverables</a:t>
            </a:r>
          </a:p>
          <a:p>
            <a:pPr marL="640080" lvl="1" indent="-154940">
              <a:spcBef>
                <a:spcPts val="0"/>
              </a:spcBef>
              <a:buChar char="●"/>
            </a:pPr>
            <a:r>
              <a:rPr lang="en" dirty="0"/>
              <a:t>Start calculus</a:t>
            </a:r>
            <a:endParaRPr dirty="0"/>
          </a:p>
          <a:p>
            <a:pPr marL="182880" lvl="0" indent="-154940" algn="l" rtl="0">
              <a:spcBef>
                <a:spcPts val="0"/>
              </a:spcBef>
              <a:spcAft>
                <a:spcPts val="0"/>
              </a:spcAft>
              <a:buSzPts val="1000"/>
              <a:buChar char="●"/>
            </a:pPr>
            <a:r>
              <a:rPr lang="en" dirty="0"/>
              <a:t>What have you actually been able to do? </a:t>
            </a:r>
          </a:p>
          <a:p>
            <a:pPr marL="640080" lvl="1" indent="-154940">
              <a:spcBef>
                <a:spcPts val="0"/>
              </a:spcBef>
              <a:buChar char="●"/>
            </a:pPr>
            <a:r>
              <a:rPr lang="en" dirty="0"/>
              <a:t>I worked and almost finished my deliverables</a:t>
            </a:r>
          </a:p>
          <a:p>
            <a:pPr marL="640080" lvl="1" indent="-154940">
              <a:spcBef>
                <a:spcPts val="0"/>
              </a:spcBef>
              <a:buChar char="●"/>
            </a:pPr>
            <a:r>
              <a:rPr lang="en" dirty="0"/>
              <a:t>Started and aced calculus</a:t>
            </a: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640080" lvl="1" indent="-154940">
              <a:spcBef>
                <a:spcPts val="0"/>
              </a:spcBef>
              <a:buChar char="●"/>
            </a:pPr>
            <a:r>
              <a:rPr lang="en" dirty="0"/>
              <a:t>The week went by quite fast, but I was very happy to be back and working with my classmates. Last week not all of them had come back.</a:t>
            </a:r>
            <a:endParaRPr dirty="0"/>
          </a:p>
          <a:p>
            <a:pPr marL="182880" lvl="0" indent="-154940" algn="l" rtl="0">
              <a:spcBef>
                <a:spcPts val="0"/>
              </a:spcBef>
              <a:spcAft>
                <a:spcPts val="0"/>
              </a:spcAft>
              <a:buSzPts val="1000"/>
              <a:buChar char="●"/>
            </a:pPr>
            <a:r>
              <a:rPr lang="en" dirty="0"/>
              <a:t>What went well? </a:t>
            </a:r>
          </a:p>
          <a:p>
            <a:pPr marL="640080" lvl="1" indent="-154940">
              <a:spcBef>
                <a:spcPts val="0"/>
              </a:spcBef>
              <a:buChar char="●"/>
            </a:pPr>
            <a:r>
              <a:rPr lang="en" dirty="0"/>
              <a:t>The teamwork.</a:t>
            </a:r>
            <a:endParaRPr dirty="0"/>
          </a:p>
          <a:p>
            <a:pPr marL="182880" lvl="0" indent="-154940" algn="l" rtl="0">
              <a:spcBef>
                <a:spcPts val="0"/>
              </a:spcBef>
              <a:spcAft>
                <a:spcPts val="0"/>
              </a:spcAft>
              <a:buSzPts val="1000"/>
              <a:buChar char="●"/>
            </a:pPr>
            <a:r>
              <a:rPr lang="en" dirty="0"/>
              <a:t>What didn’t go so well? </a:t>
            </a:r>
          </a:p>
          <a:p>
            <a:pPr marL="640080" lvl="1" indent="-154940">
              <a:spcBef>
                <a:spcPts val="0"/>
              </a:spcBef>
              <a:buChar char="●"/>
            </a:pPr>
            <a:r>
              <a:rPr lang="en" dirty="0"/>
              <a:t>I was really stressed because of the final projects.</a:t>
            </a:r>
            <a:endParaRPr dirty="0"/>
          </a:p>
          <a:p>
            <a:pPr marL="182880" lvl="0" indent="-154940" algn="l" rtl="0">
              <a:spcBef>
                <a:spcPts val="0"/>
              </a:spcBef>
              <a:spcAft>
                <a:spcPts val="0"/>
              </a:spcAft>
              <a:buSzPts val="1000"/>
              <a:buChar char="●"/>
            </a:pPr>
            <a:r>
              <a:rPr lang="en" dirty="0"/>
              <a:t>What did you learn? </a:t>
            </a:r>
          </a:p>
          <a:p>
            <a:pPr marL="640080" lvl="1" indent="-154940">
              <a:spcBef>
                <a:spcPts val="0"/>
              </a:spcBef>
              <a:buChar char="●"/>
            </a:pPr>
            <a:r>
              <a:rPr lang="en" dirty="0"/>
              <a:t>I learned </a:t>
            </a:r>
            <a:r>
              <a:rPr lang="en-US" dirty="0"/>
              <a:t>how to better balance my personal and academic life.</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640080" lvl="1" indent="-154940">
              <a:spcBef>
                <a:spcPts val="0"/>
              </a:spcBef>
              <a:buChar char="●"/>
            </a:pPr>
            <a:r>
              <a:rPr lang="en" dirty="0"/>
              <a:t>Use lists and reminders more when it comes to important projects. It could help me remain </a:t>
            </a:r>
            <a:r>
              <a:rPr lang="en" dirty="0" err="1"/>
              <a:t>organised</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1/3</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546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
          <a:extLst>
            <a:ext uri="{FF2B5EF4-FFF2-40B4-BE49-F238E27FC236}">
              <a16:creationId xmlns:a16="http://schemas.microsoft.com/office/drawing/2014/main" id="{833FAF2D-A6A8-50C4-50FF-09000C949ABC}"/>
            </a:ext>
          </a:extLst>
        </p:cNvPr>
        <p:cNvGrpSpPr/>
        <p:nvPr/>
      </p:nvGrpSpPr>
      <p:grpSpPr>
        <a:xfrm>
          <a:off x="0" y="0"/>
          <a:ext cx="0" cy="0"/>
          <a:chOff x="0" y="0"/>
          <a:chExt cx="0" cy="0"/>
        </a:xfrm>
      </p:grpSpPr>
      <p:sp>
        <p:nvSpPr>
          <p:cNvPr id="223" name="Google Shape;223;p26">
            <a:extLst>
              <a:ext uri="{FF2B5EF4-FFF2-40B4-BE49-F238E27FC236}">
                <a16:creationId xmlns:a16="http://schemas.microsoft.com/office/drawing/2014/main" id="{A656BB5C-D9E1-9854-3B74-29D7A3FB6B54}"/>
              </a:ext>
            </a:extLst>
          </p:cNvPr>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Log</a:t>
            </a:r>
            <a:endParaRPr/>
          </a:p>
        </p:txBody>
      </p:sp>
      <p:sp>
        <p:nvSpPr>
          <p:cNvPr id="228" name="Google Shape;228;p26">
            <a:extLst>
              <a:ext uri="{FF2B5EF4-FFF2-40B4-BE49-F238E27FC236}">
                <a16:creationId xmlns:a16="http://schemas.microsoft.com/office/drawing/2014/main" id="{7C54DCAA-18D5-8A9E-4FEB-80E0A188F63B}"/>
              </a:ext>
            </a:extLst>
          </p:cNvPr>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2/3</a:t>
            </a:r>
            <a:endParaRPr dirty="0"/>
          </a:p>
        </p:txBody>
      </p:sp>
      <p:sp>
        <p:nvSpPr>
          <p:cNvPr id="229" name="Google Shape;229;p26">
            <a:extLst>
              <a:ext uri="{FF2B5EF4-FFF2-40B4-BE49-F238E27FC236}">
                <a16:creationId xmlns:a16="http://schemas.microsoft.com/office/drawing/2014/main" id="{37873046-3A41-FC82-FBA3-6BF481E8261A}"/>
              </a:ext>
            </a:extLst>
          </p:cNvPr>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
        <p:nvSpPr>
          <p:cNvPr id="230" name="Google Shape;230;p26">
            <a:extLst>
              <a:ext uri="{FF2B5EF4-FFF2-40B4-BE49-F238E27FC236}">
                <a16:creationId xmlns:a16="http://schemas.microsoft.com/office/drawing/2014/main" id="{E2082DD3-5DEE-A9A6-D2AC-597EEC462973}"/>
              </a:ext>
            </a:extLst>
          </p:cNvPr>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descr="A screenshot of a computer&#10;&#10;Description automatically generated">
            <a:extLst>
              <a:ext uri="{FF2B5EF4-FFF2-40B4-BE49-F238E27FC236}">
                <a16:creationId xmlns:a16="http://schemas.microsoft.com/office/drawing/2014/main" id="{C7D437DD-32A1-56AC-08A4-CFE3AFA00BD7}"/>
              </a:ext>
            </a:extLst>
          </p:cNvPr>
          <p:cNvPicPr>
            <a:picLocks noChangeAspect="1"/>
          </p:cNvPicPr>
          <p:nvPr/>
        </p:nvPicPr>
        <p:blipFill>
          <a:blip r:embed="rId3"/>
          <a:stretch>
            <a:fillRect/>
          </a:stretch>
        </p:blipFill>
        <p:spPr>
          <a:xfrm>
            <a:off x="154379" y="667572"/>
            <a:ext cx="3483429" cy="1959429"/>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57151176-50AA-A5C1-5FB6-0C1C4DF1CACF}"/>
              </a:ext>
            </a:extLst>
          </p:cNvPr>
          <p:cNvPicPr>
            <a:picLocks noChangeAspect="1"/>
          </p:cNvPicPr>
          <p:nvPr/>
        </p:nvPicPr>
        <p:blipFill>
          <a:blip r:embed="rId4"/>
          <a:stretch>
            <a:fillRect/>
          </a:stretch>
        </p:blipFill>
        <p:spPr>
          <a:xfrm>
            <a:off x="5506192" y="637761"/>
            <a:ext cx="3483429" cy="1959428"/>
          </a:xfrm>
          <a:prstGeom prst="rect">
            <a:avLst/>
          </a:prstGeom>
        </p:spPr>
      </p:pic>
      <p:pic>
        <p:nvPicPr>
          <p:cNvPr id="15" name="Picture 14" descr="A notebook with writing on it&#10;&#10;Description automatically generated">
            <a:extLst>
              <a:ext uri="{FF2B5EF4-FFF2-40B4-BE49-F238E27FC236}">
                <a16:creationId xmlns:a16="http://schemas.microsoft.com/office/drawing/2014/main" id="{5C01381A-CE48-3E66-3848-FD38EA9C51AC}"/>
              </a:ext>
            </a:extLst>
          </p:cNvPr>
          <p:cNvPicPr>
            <a:picLocks noChangeAspect="1"/>
          </p:cNvPicPr>
          <p:nvPr/>
        </p:nvPicPr>
        <p:blipFill>
          <a:blip r:embed="rId5"/>
          <a:stretch>
            <a:fillRect/>
          </a:stretch>
        </p:blipFill>
        <p:spPr>
          <a:xfrm>
            <a:off x="574724" y="2627001"/>
            <a:ext cx="3483429" cy="1959429"/>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6FA5DDAC-2490-B4C4-C0C0-C64F2DD1923C}"/>
              </a:ext>
            </a:extLst>
          </p:cNvPr>
          <p:cNvPicPr>
            <a:picLocks noChangeAspect="1"/>
          </p:cNvPicPr>
          <p:nvPr/>
        </p:nvPicPr>
        <p:blipFill>
          <a:blip r:embed="rId6"/>
          <a:stretch>
            <a:fillRect/>
          </a:stretch>
        </p:blipFill>
        <p:spPr>
          <a:xfrm>
            <a:off x="5022967" y="2649779"/>
            <a:ext cx="3546309" cy="1914990"/>
          </a:xfrm>
          <a:prstGeom prst="rect">
            <a:avLst/>
          </a:prstGeom>
        </p:spPr>
      </p:pic>
      <p:sp>
        <p:nvSpPr>
          <p:cNvPr id="3" name="TextBox 2">
            <a:extLst>
              <a:ext uri="{FF2B5EF4-FFF2-40B4-BE49-F238E27FC236}">
                <a16:creationId xmlns:a16="http://schemas.microsoft.com/office/drawing/2014/main" id="{15A72DB4-3C83-B35B-F14D-26F8C32AFC13}"/>
              </a:ext>
            </a:extLst>
          </p:cNvPr>
          <p:cNvSpPr txBox="1"/>
          <p:nvPr/>
        </p:nvSpPr>
        <p:spPr>
          <a:xfrm>
            <a:off x="4572000" y="4564769"/>
            <a:ext cx="4259178" cy="577081"/>
          </a:xfrm>
          <a:prstGeom prst="rect">
            <a:avLst/>
          </a:prstGeom>
          <a:noFill/>
        </p:spPr>
        <p:txBody>
          <a:bodyPr wrap="square">
            <a:spAutoFit/>
          </a:bodyPr>
          <a:lstStyle/>
          <a:p>
            <a:pPr marL="171450" indent="-171450">
              <a:buFont typeface="Arial" panose="020B0604020202020204" pitchFamily="34" charset="0"/>
              <a:buChar char="•"/>
            </a:pPr>
            <a:r>
              <a:rPr lang="en-RO" sz="1050" dirty="0">
                <a:hlinkClick r:id="rId7"/>
              </a:rPr>
              <a:t>https://github.com/BredaUniversityADSAI/2023-24b-fai1-adsai-dariavladutu236578/blob/main/Deliverables/ILO7/CalMacLea_236578.pdf</a:t>
            </a:r>
            <a:endParaRPr lang="en-RO" sz="1050" dirty="0"/>
          </a:p>
        </p:txBody>
      </p:sp>
      <p:sp>
        <p:nvSpPr>
          <p:cNvPr id="5" name="TextBox 4">
            <a:extLst>
              <a:ext uri="{FF2B5EF4-FFF2-40B4-BE49-F238E27FC236}">
                <a16:creationId xmlns:a16="http://schemas.microsoft.com/office/drawing/2014/main" id="{ED19BE31-1711-7513-B891-ED22ECB81FC8}"/>
              </a:ext>
            </a:extLst>
          </p:cNvPr>
          <p:cNvSpPr txBox="1"/>
          <p:nvPr/>
        </p:nvSpPr>
        <p:spPr>
          <a:xfrm>
            <a:off x="288000" y="4637865"/>
            <a:ext cx="4125871" cy="577081"/>
          </a:xfrm>
          <a:prstGeom prst="rect">
            <a:avLst/>
          </a:prstGeom>
          <a:noFill/>
        </p:spPr>
        <p:txBody>
          <a:bodyPr wrap="square">
            <a:spAutoFit/>
          </a:bodyPr>
          <a:lstStyle/>
          <a:p>
            <a:pPr marL="171450" indent="-171450">
              <a:buFont typeface="Arial" panose="020B0604020202020204" pitchFamily="34" charset="0"/>
              <a:buChar char="•"/>
            </a:pPr>
            <a:r>
              <a:rPr lang="en-RO" sz="1050" dirty="0">
                <a:hlinkClick r:id="rId8"/>
              </a:rPr>
              <a:t>https://github.com/BredaUniversityADSAI/2023-24b-fai1-adsai-dariavladutu236578/blob/main/Deliverables/ILO7/MulCalAss_236578.pdf</a:t>
            </a:r>
            <a:endParaRPr lang="en-RO" sz="1050" dirty="0"/>
          </a:p>
        </p:txBody>
      </p:sp>
      <p:sp>
        <p:nvSpPr>
          <p:cNvPr id="7" name="TextBox 6">
            <a:extLst>
              <a:ext uri="{FF2B5EF4-FFF2-40B4-BE49-F238E27FC236}">
                <a16:creationId xmlns:a16="http://schemas.microsoft.com/office/drawing/2014/main" id="{AF3A34FE-86C9-E35F-D7A4-F79DE3FCACA6}"/>
              </a:ext>
            </a:extLst>
          </p:cNvPr>
          <p:cNvSpPr txBox="1"/>
          <p:nvPr/>
        </p:nvSpPr>
        <p:spPr>
          <a:xfrm>
            <a:off x="3609380" y="621393"/>
            <a:ext cx="899740" cy="2031325"/>
          </a:xfrm>
          <a:prstGeom prst="rect">
            <a:avLst/>
          </a:prstGeom>
          <a:noFill/>
        </p:spPr>
        <p:txBody>
          <a:bodyPr wrap="square">
            <a:spAutoFit/>
          </a:bodyPr>
          <a:lstStyle/>
          <a:p>
            <a:r>
              <a:rPr lang="en-RO" sz="900" dirty="0">
                <a:hlinkClick r:id="rId9"/>
              </a:rPr>
              <a:t>https://github.com/BredaUniversityADSAI/2023-24b-fai1-adsai-dariavladutu236578/blob/main/DataLabPrep/NAC_data_2022_2023/Week7DataLab1_PerformanceTuning.ipynb</a:t>
            </a:r>
            <a:endParaRPr lang="en-RO" sz="900" dirty="0"/>
          </a:p>
        </p:txBody>
      </p:sp>
      <p:sp>
        <p:nvSpPr>
          <p:cNvPr id="9" name="TextBox 8">
            <a:extLst>
              <a:ext uri="{FF2B5EF4-FFF2-40B4-BE49-F238E27FC236}">
                <a16:creationId xmlns:a16="http://schemas.microsoft.com/office/drawing/2014/main" id="{711B69EB-F6F8-8A17-E3FD-826681577631}"/>
              </a:ext>
            </a:extLst>
          </p:cNvPr>
          <p:cNvSpPr txBox="1"/>
          <p:nvPr/>
        </p:nvSpPr>
        <p:spPr>
          <a:xfrm>
            <a:off x="4755270" y="616831"/>
            <a:ext cx="750922" cy="1892826"/>
          </a:xfrm>
          <a:prstGeom prst="rect">
            <a:avLst/>
          </a:prstGeom>
          <a:noFill/>
        </p:spPr>
        <p:txBody>
          <a:bodyPr wrap="square">
            <a:spAutoFit/>
          </a:bodyPr>
          <a:lstStyle/>
          <a:p>
            <a:pPr algn="r"/>
            <a:r>
              <a:rPr lang="en-RO" sz="900" dirty="0">
                <a:hlinkClick r:id="rId10"/>
              </a:rPr>
              <a:t>https://github.com/BredaUniversityADSAI/2023-24b-fai1-adsai-dariavladutu236578/blob/main/Deliverables/ILO7/MulCal_236578.ipynb</a:t>
            </a:r>
            <a:endParaRPr lang="en-RO" sz="900" dirty="0"/>
          </a:p>
        </p:txBody>
      </p:sp>
    </p:spTree>
    <p:extLst>
      <p:ext uri="{BB962C8B-B14F-4D97-AF65-F5344CB8AC3E}">
        <p14:creationId xmlns:p14="http://schemas.microsoft.com/office/powerpoint/2010/main" val="299044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274320" y="308799"/>
            <a:ext cx="2560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Learning Log</a:t>
            </a:r>
            <a:endParaRPr/>
          </a:p>
          <a:p>
            <a:pPr marL="0" lvl="0" indent="0" algn="ctr" rtl="0">
              <a:spcBef>
                <a:spcPts val="0"/>
              </a:spcBef>
              <a:spcAft>
                <a:spcPts val="0"/>
              </a:spcAft>
              <a:buNone/>
            </a:pPr>
            <a:r>
              <a:rPr lang="en"/>
              <a:t>Structure</a:t>
            </a:r>
            <a:endParaRPr/>
          </a:p>
        </p:txBody>
      </p:sp>
      <p:sp>
        <p:nvSpPr>
          <p:cNvPr id="109" name="Google Shape;109;p14"/>
          <p:cNvSpPr txBox="1">
            <a:spLocks noGrp="1"/>
          </p:cNvSpPr>
          <p:nvPr>
            <p:ph type="subTitle" idx="1"/>
          </p:nvPr>
        </p:nvSpPr>
        <p:spPr>
          <a:xfrm>
            <a:off x="274320" y="1860700"/>
            <a:ext cx="2560200" cy="30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Section A</a:t>
            </a:r>
            <a:endParaRPr sz="1400"/>
          </a:p>
          <a:p>
            <a:pPr marL="182880" lvl="0" indent="-180340" algn="l" rtl="0">
              <a:spcBef>
                <a:spcPts val="0"/>
              </a:spcBef>
              <a:spcAft>
                <a:spcPts val="0"/>
              </a:spcAft>
              <a:buSzPts val="1400"/>
              <a:buChar char="●"/>
            </a:pPr>
            <a:r>
              <a:rPr lang="en" sz="1400"/>
              <a:t>Starting this block</a:t>
            </a:r>
            <a:endParaRPr sz="1400"/>
          </a:p>
          <a:p>
            <a:pPr marL="182880" lvl="0" indent="-180340" algn="l" rtl="0">
              <a:spcBef>
                <a:spcPts val="0"/>
              </a:spcBef>
              <a:spcAft>
                <a:spcPts val="0"/>
              </a:spcAft>
              <a:buSzPts val="1400"/>
              <a:buChar char="●"/>
            </a:pPr>
            <a:r>
              <a:rPr lang="en" sz="1400"/>
              <a:t>Goals</a:t>
            </a:r>
            <a:endParaRPr sz="1400"/>
          </a:p>
          <a:p>
            <a:pPr marL="0" lvl="0" indent="0" algn="l" rtl="0">
              <a:spcBef>
                <a:spcPts val="0"/>
              </a:spcBef>
              <a:spcAft>
                <a:spcPts val="0"/>
              </a:spcAft>
              <a:buNone/>
            </a:pPr>
            <a:endParaRPr sz="1400"/>
          </a:p>
          <a:p>
            <a:pPr marL="0" indent="0" algn="l"/>
            <a:r>
              <a:rPr lang="en" sz="1400"/>
              <a:t>Section B</a:t>
            </a:r>
            <a:endParaRPr lang="en-US" sz="1400"/>
          </a:p>
          <a:p>
            <a:pPr marL="182880" indent="-180340" algn="l">
              <a:buFont typeface="Roboto,Sans-Serif"/>
              <a:buChar char="●"/>
            </a:pPr>
            <a:r>
              <a:rPr lang="en" sz="1400"/>
              <a:t>Week log section</a:t>
            </a:r>
            <a:endParaRPr lang="en"/>
          </a:p>
          <a:p>
            <a:pPr marL="182880" lvl="0" indent="-180340" algn="l">
              <a:spcBef>
                <a:spcPts val="0"/>
              </a:spcBef>
              <a:spcAft>
                <a:spcPts val="0"/>
              </a:spcAft>
              <a:buFont typeface="Roboto,Sans-Serif"/>
              <a:buChar char="●"/>
            </a:pPr>
            <a:endParaRPr lang="en" sz="1400"/>
          </a:p>
          <a:p>
            <a:pPr marL="0" indent="0" algn="l"/>
            <a:r>
              <a:rPr lang="en" sz="1400"/>
              <a:t>Section C</a:t>
            </a:r>
            <a:endParaRPr lang="en-US" sz="1400"/>
          </a:p>
          <a:p>
            <a:pPr marL="182880" indent="-180340" algn="l">
              <a:buFont typeface="Roboto,Sans-Serif"/>
              <a:buChar char="●"/>
            </a:pPr>
            <a:r>
              <a:rPr lang="en" sz="1400"/>
              <a:t>ILO section</a:t>
            </a:r>
            <a:endParaRPr lang="en-US" sz="1400"/>
          </a:p>
          <a:p>
            <a:pPr marL="0" indent="0" algn="l"/>
            <a:endParaRPr lang="en" sz="1400"/>
          </a:p>
          <a:p>
            <a:pPr marL="0" lvl="0" indent="0" algn="l" rtl="0">
              <a:spcBef>
                <a:spcPts val="0"/>
              </a:spcBef>
              <a:spcAft>
                <a:spcPts val="0"/>
              </a:spcAft>
              <a:buNone/>
            </a:pPr>
            <a:r>
              <a:rPr lang="en" sz="1400"/>
              <a:t>Section D</a:t>
            </a:r>
            <a:endParaRPr sz="1400"/>
          </a:p>
          <a:p>
            <a:pPr marL="182880" lvl="0" indent="-180340" algn="l" rtl="0">
              <a:spcBef>
                <a:spcPts val="0"/>
              </a:spcBef>
              <a:spcAft>
                <a:spcPts val="0"/>
              </a:spcAft>
              <a:buSzPts val="1400"/>
              <a:buChar char="●"/>
            </a:pPr>
            <a:r>
              <a:rPr lang="en" sz="1400"/>
              <a:t>Block reflection</a:t>
            </a:r>
            <a:endParaRPr sz="1400"/>
          </a:p>
        </p:txBody>
      </p:sp>
      <p:sp>
        <p:nvSpPr>
          <p:cNvPr id="110" name="Google Shape;110;p14"/>
          <p:cNvSpPr txBox="1">
            <a:spLocks noGrp="1"/>
          </p:cNvSpPr>
          <p:nvPr>
            <p:ph type="body" idx="2"/>
          </p:nvPr>
        </p:nvSpPr>
        <p:spPr>
          <a:xfrm>
            <a:off x="3383280" y="53820"/>
            <a:ext cx="5486400" cy="4599300"/>
          </a:xfrm>
          <a:prstGeom prst="rect">
            <a:avLst/>
          </a:prstGeom>
        </p:spPr>
        <p:txBody>
          <a:bodyPr spcFirstLastPara="1" wrap="square" lIns="91425" tIns="91425" rIns="91425" bIns="91425" anchor="t" anchorCtr="0">
            <a:noAutofit/>
          </a:bodyPr>
          <a:lstStyle/>
          <a:p>
            <a:pPr marL="0" indent="0">
              <a:buNone/>
            </a:pPr>
            <a:r>
              <a:rPr lang="en" b="1" u="sng" dirty="0"/>
              <a:t>Section A - My Plan</a:t>
            </a:r>
            <a:r>
              <a:rPr lang="en" b="1" dirty="0"/>
              <a:t> </a:t>
            </a:r>
            <a:endParaRPr lang="en-US" i="1" u="sng" dirty="0"/>
          </a:p>
          <a:p>
            <a:pPr marL="0" indent="0">
              <a:buNone/>
            </a:pPr>
            <a:r>
              <a:rPr lang="en" i="1" dirty="0"/>
              <a:t>Must be completed in </a:t>
            </a:r>
            <a:r>
              <a:rPr lang="en" i="1" u="sng" dirty="0"/>
              <a:t>week 1</a:t>
            </a:r>
            <a:endParaRPr lang="en-US" i="1" u="sng" dirty="0"/>
          </a:p>
          <a:p>
            <a:pPr marL="0" indent="0">
              <a:spcBef>
                <a:spcPts val="800"/>
              </a:spcBef>
              <a:buNone/>
            </a:pPr>
            <a:r>
              <a:rPr lang="en" dirty="0"/>
              <a:t>Your plan describes your goals for the block. Starting with where you are right now, where do you want to be at the end of the block? I.e. what role(s) will you take responsibility for, and how will you demonstrate progress relevant to the ILOs for this block? What tasks and deliverables are best aligned with your role and the project brief?</a:t>
            </a:r>
            <a:endParaRPr lang="en-US" dirty="0"/>
          </a:p>
          <a:p>
            <a:pPr marL="0" indent="0">
              <a:spcBef>
                <a:spcPts val="800"/>
              </a:spcBef>
              <a:buNone/>
            </a:pPr>
            <a:r>
              <a:rPr lang="en" b="1" u="sng" dirty="0"/>
              <a:t>Section B - Weekly Log</a:t>
            </a:r>
            <a:br>
              <a:rPr lang="en" b="1" u="sng" dirty="0"/>
            </a:br>
            <a:r>
              <a:rPr lang="en" i="1" dirty="0"/>
              <a:t>Must be updated </a:t>
            </a:r>
            <a:r>
              <a:rPr lang="en" i="1" u="sng" dirty="0"/>
              <a:t>every week</a:t>
            </a:r>
            <a:endParaRPr lang="en-US" dirty="0"/>
          </a:p>
          <a:p>
            <a:pPr marL="0" indent="0">
              <a:spcBef>
                <a:spcPts val="800"/>
              </a:spcBef>
              <a:buNone/>
            </a:pPr>
            <a:r>
              <a:rPr lang="en" dirty="0"/>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lang="en-US" dirty="0"/>
          </a:p>
          <a:p>
            <a:pPr marL="0" indent="0">
              <a:spcBef>
                <a:spcPts val="800"/>
              </a:spcBef>
              <a:buNone/>
            </a:pPr>
            <a:r>
              <a:rPr lang="en" dirty="0"/>
              <a:t>In such cases, you simply need to provide links to those artifacts and may include any explanatory comment or reflection you feel is appropriate. </a:t>
            </a:r>
            <a:endParaRPr lang="en-US" dirty="0"/>
          </a:p>
          <a:p>
            <a:pPr marL="0" indent="0">
              <a:spcBef>
                <a:spcPts val="800"/>
              </a:spcBef>
              <a:buNone/>
            </a:pPr>
            <a:r>
              <a:rPr lang="en" dirty="0"/>
              <a:t>(Some reflection is almost always a good idea as it provides the foundation for Section D.)</a:t>
            </a:r>
            <a:endParaRPr lang="en-US" dirty="0"/>
          </a:p>
          <a:p>
            <a:pPr marL="0" indent="0">
              <a:spcBef>
                <a:spcPts val="800"/>
              </a:spcBef>
              <a:buNone/>
            </a:pPr>
            <a:r>
              <a:rPr lang="en" b="1" u="sng" dirty="0"/>
              <a:t>Section C - ILO’s</a:t>
            </a:r>
            <a:br>
              <a:rPr lang="en" b="1" u="sng" dirty="0"/>
            </a:br>
            <a:r>
              <a:rPr lang="en" i="1" dirty="0"/>
              <a:t>Must be completed in </a:t>
            </a:r>
            <a:r>
              <a:rPr lang="en" i="1" u="sng" dirty="0"/>
              <a:t>week </a:t>
            </a:r>
            <a:r>
              <a:rPr lang="en-NL" i="1" u="sng" dirty="0"/>
              <a:t>8</a:t>
            </a:r>
            <a:r>
              <a:rPr lang="en" i="1" dirty="0"/>
              <a:t>, but should be updated </a:t>
            </a:r>
            <a:r>
              <a:rPr lang="en" i="1" u="sng" dirty="0"/>
              <a:t>regularly.</a:t>
            </a:r>
            <a:endParaRPr lang="en" dirty="0"/>
          </a:p>
          <a:p>
            <a:pPr marL="0" indent="0">
              <a:spcBef>
                <a:spcPts val="800"/>
              </a:spcBef>
              <a:buNone/>
            </a:pPr>
            <a:r>
              <a:rPr lang="en" dirty="0"/>
              <a:t>This is where you link your evidence to each of the Intended Learning Outcomes of this block.</a:t>
            </a:r>
            <a:endParaRPr dirty="0"/>
          </a:p>
          <a:p>
            <a:pPr marL="0" indent="0">
              <a:spcBef>
                <a:spcPts val="800"/>
              </a:spcBef>
              <a:buNone/>
            </a:pPr>
            <a:r>
              <a:rPr lang="en" b="1" u="sng" dirty="0"/>
              <a:t>Section D – Reflection</a:t>
            </a:r>
            <a:br>
              <a:rPr lang="en" b="1" u="sng" dirty="0"/>
            </a:br>
            <a:r>
              <a:rPr lang="en" i="1" dirty="0"/>
              <a:t>Must be completed in </a:t>
            </a:r>
            <a:r>
              <a:rPr lang="en" i="1" u="sng" dirty="0"/>
              <a:t>week </a:t>
            </a:r>
            <a:r>
              <a:rPr lang="en-NL" i="1" u="sng" dirty="0"/>
              <a:t>8</a:t>
            </a:r>
            <a:endParaRPr i="1" u="sng" dirty="0"/>
          </a:p>
          <a:p>
            <a:pPr marL="0" lvl="0" indent="0" rtl="0">
              <a:spcBef>
                <a:spcPts val="800"/>
              </a:spcBef>
              <a:spcAft>
                <a:spcPts val="800"/>
              </a:spcAft>
              <a:buNone/>
            </a:pPr>
            <a:r>
              <a:rPr lang="en" dirty="0"/>
              <a:t>Summative reflection on your progress during the block including a critical assessment of everything you did and learned during the block. This is a comprehensive review of everything recorded in Section B, evaluated against the goals and planning laid out in Section A.</a:t>
            </a:r>
            <a:endParaRPr dirty="0"/>
          </a:p>
        </p:txBody>
      </p:sp>
    </p:spTree>
    <p:extLst>
      <p:ext uri="{BB962C8B-B14F-4D97-AF65-F5344CB8AC3E}">
        <p14:creationId xmlns:p14="http://schemas.microsoft.com/office/powerpoint/2010/main" val="663768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NL"/>
              <a:t>7</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3/3</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a:t>7</a:t>
            </a:r>
            <a:endParaRPr/>
          </a:p>
        </p:txBody>
      </p:sp>
    </p:spTree>
    <p:extLst>
      <p:ext uri="{BB962C8B-B14F-4D97-AF65-F5344CB8AC3E}">
        <p14:creationId xmlns:p14="http://schemas.microsoft.com/office/powerpoint/2010/main" val="628294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US"/>
              <a:t>8</a:t>
            </a:r>
            <a:r>
              <a:rPr lang="en"/>
              <a:t> - Log</a:t>
            </a:r>
            <a:endParaRPr/>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40080" lvl="1" indent="-154940">
              <a:spcBef>
                <a:spcPts val="0"/>
              </a:spcBef>
              <a:buChar char="●"/>
            </a:pPr>
            <a:r>
              <a:rPr lang="en" dirty="0"/>
              <a:t>Finish my deliverables</a:t>
            </a:r>
          </a:p>
          <a:p>
            <a:pPr marL="640080" lvl="1" indent="-154940">
              <a:spcBef>
                <a:spcPts val="0"/>
              </a:spcBef>
              <a:buChar char="●"/>
            </a:pPr>
            <a:r>
              <a:rPr lang="en" dirty="0"/>
              <a:t>Get my work log and learning log in order</a:t>
            </a:r>
          </a:p>
          <a:p>
            <a:pPr marL="640080" lvl="1" indent="-154940">
              <a:spcBef>
                <a:spcPts val="0"/>
              </a:spcBef>
              <a:buChar char="●"/>
            </a:pPr>
            <a:r>
              <a:rPr lang="en" dirty="0"/>
              <a:t>Do week 8 work</a:t>
            </a:r>
            <a:endParaRPr dirty="0"/>
          </a:p>
          <a:p>
            <a:pPr marL="182880" lvl="0" indent="-154940" algn="l" rtl="0">
              <a:spcBef>
                <a:spcPts val="0"/>
              </a:spcBef>
              <a:spcAft>
                <a:spcPts val="0"/>
              </a:spcAft>
              <a:buSzPts val="1000"/>
              <a:buChar char="●"/>
            </a:pPr>
            <a:r>
              <a:rPr lang="en" dirty="0"/>
              <a:t>What have you actually been able to do? </a:t>
            </a:r>
          </a:p>
          <a:p>
            <a:pPr marL="640080" lvl="1" indent="-154940">
              <a:spcBef>
                <a:spcPts val="0"/>
              </a:spcBef>
              <a:buChar char="●"/>
            </a:pPr>
            <a:r>
              <a:rPr lang="en" dirty="0"/>
              <a:t>I have finished my deliverables </a:t>
            </a:r>
          </a:p>
          <a:p>
            <a:pPr marL="640080" lvl="1" indent="-154940">
              <a:spcBef>
                <a:spcPts val="0"/>
              </a:spcBef>
              <a:buChar char="●"/>
            </a:pPr>
            <a:r>
              <a:rPr lang="en" dirty="0"/>
              <a:t>I have gotten everything on track</a:t>
            </a:r>
          </a:p>
        </p:txBody>
      </p:sp>
      <p:sp>
        <p:nvSpPr>
          <p:cNvPr id="227" name="Google Shape;227;p26"/>
          <p:cNvSpPr txBox="1">
            <a:spLocks noGrp="1"/>
          </p:cNvSpPr>
          <p:nvPr>
            <p:ph type="body" idx="3"/>
          </p:nvPr>
        </p:nvSpPr>
        <p:spPr>
          <a:xfrm>
            <a:off x="4671542"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640080" lvl="1" indent="-154940">
              <a:spcBef>
                <a:spcPts val="0"/>
              </a:spcBef>
              <a:buChar char="●"/>
            </a:pPr>
            <a:r>
              <a:rPr lang="en" dirty="0"/>
              <a:t>The week was very stressful because of the final deliverables.</a:t>
            </a:r>
            <a:endParaRPr dirty="0"/>
          </a:p>
          <a:p>
            <a:pPr marL="182880" lvl="0" indent="-154940" algn="l" rtl="0">
              <a:spcBef>
                <a:spcPts val="0"/>
              </a:spcBef>
              <a:spcAft>
                <a:spcPts val="0"/>
              </a:spcAft>
              <a:buSzPts val="1000"/>
              <a:buChar char="●"/>
            </a:pPr>
            <a:r>
              <a:rPr lang="en" dirty="0"/>
              <a:t>What went well? </a:t>
            </a:r>
          </a:p>
          <a:p>
            <a:pPr marL="640080" lvl="1" indent="-154940">
              <a:spcBef>
                <a:spcPts val="0"/>
              </a:spcBef>
              <a:buChar char="●"/>
            </a:pPr>
            <a:r>
              <a:rPr lang="en" dirty="0"/>
              <a:t>I managed to stay relatively calm and focused on what I had to do.</a:t>
            </a:r>
            <a:endParaRPr dirty="0"/>
          </a:p>
          <a:p>
            <a:pPr marL="182880" lvl="0" indent="-154940" algn="l" rtl="0">
              <a:spcBef>
                <a:spcPts val="0"/>
              </a:spcBef>
              <a:spcAft>
                <a:spcPts val="0"/>
              </a:spcAft>
              <a:buSzPts val="1000"/>
              <a:buChar char="●"/>
            </a:pPr>
            <a:r>
              <a:rPr lang="en" dirty="0"/>
              <a:t>What didn’t go so well? </a:t>
            </a:r>
          </a:p>
          <a:p>
            <a:pPr marL="640080" lvl="1" indent="-154940">
              <a:spcBef>
                <a:spcPts val="0"/>
              </a:spcBef>
              <a:buChar char="●"/>
            </a:pPr>
            <a:r>
              <a:rPr lang="en" dirty="0"/>
              <a:t>I couldn’t manage to do week 8’s tasks because I was so busy with perfecting my deliverables.</a:t>
            </a:r>
            <a:endParaRPr dirty="0"/>
          </a:p>
          <a:p>
            <a:pPr marL="182880" lvl="0" indent="-154940" algn="l" rtl="0">
              <a:spcBef>
                <a:spcPts val="0"/>
              </a:spcBef>
              <a:spcAft>
                <a:spcPts val="0"/>
              </a:spcAft>
              <a:buSzPts val="1000"/>
              <a:buChar char="●"/>
            </a:pPr>
            <a:r>
              <a:rPr lang="en" dirty="0"/>
              <a:t>What did you learn? </a:t>
            </a:r>
          </a:p>
          <a:p>
            <a:pPr marL="640080" lvl="1" indent="-154940">
              <a:spcBef>
                <a:spcPts val="0"/>
              </a:spcBef>
              <a:buChar char="●"/>
            </a:pPr>
            <a:r>
              <a:rPr lang="en" dirty="0"/>
              <a:t>I learned how to make a cohesive </a:t>
            </a:r>
            <a:r>
              <a:rPr lang="en" dirty="0" err="1"/>
              <a:t>jupyter</a:t>
            </a:r>
            <a:r>
              <a:rPr lang="en" dirty="0"/>
              <a:t> notebook for all of my work to be put into, as well as a report to document my findings and communicate the solution to a business problem.</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640080" lvl="1" indent="-154940">
              <a:spcBef>
                <a:spcPts val="0"/>
              </a:spcBef>
              <a:buChar char="●"/>
            </a:pPr>
            <a:r>
              <a:rPr lang="en" dirty="0"/>
              <a:t>Start early and do a little bit of work everyday in order to space out the work load.</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8</a:t>
            </a:r>
            <a:endParaRPr/>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2E7D7976-5D5D-5479-4AC1-37EDA999895C}"/>
              </a:ext>
            </a:extLst>
          </p:cNvPr>
          <p:cNvPicPr>
            <a:picLocks noChangeAspect="1"/>
          </p:cNvPicPr>
          <p:nvPr/>
        </p:nvPicPr>
        <p:blipFill>
          <a:blip r:embed="rId3"/>
          <a:stretch>
            <a:fillRect/>
          </a:stretch>
        </p:blipFill>
        <p:spPr>
          <a:xfrm>
            <a:off x="291743" y="2403333"/>
            <a:ext cx="3275657" cy="2047286"/>
          </a:xfrm>
          <a:prstGeom prst="rect">
            <a:avLst/>
          </a:prstGeom>
        </p:spPr>
      </p:pic>
      <p:sp>
        <p:nvSpPr>
          <p:cNvPr id="5" name="TextBox 4">
            <a:extLst>
              <a:ext uri="{FF2B5EF4-FFF2-40B4-BE49-F238E27FC236}">
                <a16:creationId xmlns:a16="http://schemas.microsoft.com/office/drawing/2014/main" id="{1D414E82-499C-FD31-28AB-D0A7E290C154}"/>
              </a:ext>
            </a:extLst>
          </p:cNvPr>
          <p:cNvSpPr txBox="1"/>
          <p:nvPr/>
        </p:nvSpPr>
        <p:spPr>
          <a:xfrm>
            <a:off x="182875" y="4450619"/>
            <a:ext cx="4697426" cy="577081"/>
          </a:xfrm>
          <a:prstGeom prst="rect">
            <a:avLst/>
          </a:prstGeom>
          <a:noFill/>
        </p:spPr>
        <p:txBody>
          <a:bodyPr wrap="square">
            <a:spAutoFit/>
          </a:bodyPr>
          <a:lstStyle/>
          <a:p>
            <a:pPr marL="171450" indent="-171450">
              <a:buFont typeface="Arial" panose="020B0604020202020204" pitchFamily="34" charset="0"/>
              <a:buChar char="•"/>
            </a:pPr>
            <a:r>
              <a:rPr lang="en-GB" sz="1050" dirty="0">
                <a:hlinkClick r:id="rId4"/>
              </a:rPr>
              <a:t>https://</a:t>
            </a:r>
            <a:r>
              <a:rPr lang="en-GB" sz="1050" dirty="0" err="1">
                <a:hlinkClick r:id="rId4"/>
              </a:rPr>
              <a:t>github.com</a:t>
            </a:r>
            <a:r>
              <a:rPr lang="en-GB" sz="1050" dirty="0">
                <a:hlinkClick r:id="rId4"/>
              </a:rPr>
              <a:t>/</a:t>
            </a:r>
            <a:r>
              <a:rPr lang="en-GB" sz="1050" dirty="0" err="1">
                <a:hlinkClick r:id="rId4"/>
              </a:rPr>
              <a:t>BredaUniversityADSAI</a:t>
            </a:r>
            <a:r>
              <a:rPr lang="en-GB" sz="1050" dirty="0">
                <a:hlinkClick r:id="rId4"/>
              </a:rPr>
              <a:t>/2023-24b-fai1-adsai-dariavladutu236578/blob/main/</a:t>
            </a:r>
            <a:r>
              <a:rPr lang="en-GB" sz="1050" dirty="0" err="1">
                <a:hlinkClick r:id="rId4"/>
              </a:rPr>
              <a:t>DataLabPrep</a:t>
            </a:r>
            <a:r>
              <a:rPr lang="en-GB" sz="1050" dirty="0">
                <a:hlinkClick r:id="rId4"/>
              </a:rPr>
              <a:t>/NAC_data_2022_2023/Final_Deliverable_Y1BlockB.ipynb</a:t>
            </a:r>
            <a:endParaRPr lang="en-RO" sz="1050" dirty="0"/>
          </a:p>
        </p:txBody>
      </p:sp>
    </p:spTree>
    <p:extLst>
      <p:ext uri="{BB962C8B-B14F-4D97-AF65-F5344CB8AC3E}">
        <p14:creationId xmlns:p14="http://schemas.microsoft.com/office/powerpoint/2010/main" val="1089604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 </a:t>
            </a:r>
            <a:r>
              <a:rPr lang="en-US"/>
              <a:t>8</a:t>
            </a:r>
            <a:r>
              <a:rPr lang="en"/>
              <a:t> - Feedback</a:t>
            </a:r>
            <a:endParaRPr/>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8</a:t>
            </a:r>
            <a:endParaRPr/>
          </a:p>
        </p:txBody>
      </p:sp>
    </p:spTree>
    <p:extLst>
      <p:ext uri="{BB962C8B-B14F-4D97-AF65-F5344CB8AC3E}">
        <p14:creationId xmlns:p14="http://schemas.microsoft.com/office/powerpoint/2010/main" val="2861106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C</a:t>
            </a:r>
            <a:endParaRPr sz="600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rPr>
              <a:t>C</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1</a:t>
            </a:r>
            <a:endParaRPr/>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nl-NL"/>
              <a:t>Professional </a:t>
            </a:r>
            <a:r>
              <a:rPr lang="nl-NL" err="1"/>
              <a:t>Practice</a:t>
            </a:r>
          </a:p>
        </p:txBody>
      </p:sp>
      <p:sp>
        <p:nvSpPr>
          <p:cNvPr id="365" name="Google Shape;365;p3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r>
              <a:rPr lang="en-GB" dirty="0"/>
              <a:t>The student demonstrates professional </a:t>
            </a:r>
            <a:r>
              <a:rPr lang="en-GB" dirty="0" err="1"/>
              <a:t>behavior</a:t>
            </a:r>
            <a:r>
              <a:rPr lang="en-GB" dirty="0"/>
              <a:t> as well as accountability and ethics in the application of industry best practices for planning, communication, collaboration, and responsible execution of work assignments. </a:t>
            </a:r>
            <a:endParaRPr lang="en"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1</a:t>
            </a:r>
            <a:endParaRPr sz="40000">
              <a:solidFill>
                <a:srgbClr val="999999"/>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1</a:t>
            </a:r>
            <a:endParaRPr/>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1/1</a:t>
            </a:r>
            <a:endParaRPr dirty="0"/>
          </a:p>
        </p:txBody>
      </p:sp>
      <p:sp>
        <p:nvSpPr>
          <p:cNvPr id="395" name="Google Shape;395;p42"/>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lang="en" i="1" dirty="0">
              <a:solidFill>
                <a:schemeClr val="lt1"/>
              </a:solidFill>
              <a:latin typeface="Helvetica Neue"/>
              <a:ea typeface="Helvetica Neue"/>
              <a:cs typeface="Helvetica Neue"/>
              <a:sym typeface="Helvetica Neue"/>
            </a:endParaRPr>
          </a:p>
          <a:p>
            <a:pPr marL="171450" indent="-171450">
              <a:lnSpc>
                <a:spcPct val="115000"/>
              </a:lnSpc>
            </a:pPr>
            <a:r>
              <a:rPr lang="en" i="1" dirty="0">
                <a:solidFill>
                  <a:schemeClr val="lt1"/>
                </a:solidFill>
                <a:latin typeface="Helvetica Neue"/>
                <a:ea typeface="Helvetica Neue"/>
                <a:cs typeface="Helvetica Neue"/>
                <a:sym typeface="Helvetica Neue"/>
              </a:rPr>
              <a:t>I have accurately tracked time, spent on planned and unplanned work, and </a:t>
            </a:r>
            <a:r>
              <a:rPr lang="en-GB" i="1" dirty="0">
                <a:solidFill>
                  <a:schemeClr val="lt1"/>
                </a:solidFill>
                <a:latin typeface="Helvetica Neue"/>
                <a:ea typeface="Helvetica Neue"/>
                <a:cs typeface="Helvetica Neue"/>
                <a:sym typeface="Helvetica Neue"/>
              </a:rPr>
              <a:t>I</a:t>
            </a:r>
            <a:r>
              <a:rPr lang="en" i="1" dirty="0">
                <a:solidFill>
                  <a:schemeClr val="lt1"/>
                </a:solidFill>
                <a:latin typeface="Helvetica Neue"/>
                <a:ea typeface="Helvetica Neue"/>
                <a:cs typeface="Helvetica Neue"/>
                <a:sym typeface="Helvetica Neue"/>
              </a:rPr>
              <a:t> have noted reasons for and consequences of deviations from the planned objectives, as evidenced by my work log.</a:t>
            </a:r>
          </a:p>
          <a:p>
            <a:pPr marL="171450" indent="-171450">
              <a:lnSpc>
                <a:spcPct val="115000"/>
              </a:lnSpc>
            </a:pPr>
            <a:r>
              <a:rPr lang="en" i="1" dirty="0">
                <a:solidFill>
                  <a:schemeClr val="lt1"/>
                </a:solidFill>
                <a:latin typeface="Helvetica Neue"/>
                <a:ea typeface="Helvetica Neue"/>
                <a:cs typeface="Helvetica Neue"/>
                <a:sym typeface="Helvetica Neue"/>
              </a:rPr>
              <a:t>I have submitted at least once a week.</a:t>
            </a:r>
          </a:p>
          <a:p>
            <a:pPr marL="171450" indent="-171450">
              <a:lnSpc>
                <a:spcPct val="115000"/>
              </a:lnSpc>
            </a:pPr>
            <a:r>
              <a:rPr lang="en" i="1" dirty="0">
                <a:solidFill>
                  <a:schemeClr val="lt1"/>
                </a:solidFill>
                <a:latin typeface="Helvetica Neue"/>
                <a:ea typeface="Helvetica Neue"/>
                <a:cs typeface="Helvetica Neue"/>
                <a:sym typeface="Helvetica Neue"/>
              </a:rPr>
              <a:t>Time-tracking is around the expected hours for the project and all </a:t>
            </a:r>
            <a:r>
              <a:rPr lang="en" i="1" dirty="0" err="1">
                <a:solidFill>
                  <a:schemeClr val="lt1"/>
                </a:solidFill>
                <a:latin typeface="Helvetica Neue"/>
                <a:ea typeface="Helvetica Neue"/>
                <a:cs typeface="Helvetica Neue"/>
                <a:sym typeface="Helvetica Neue"/>
              </a:rPr>
              <a:t>DataLab</a:t>
            </a:r>
            <a:r>
              <a:rPr lang="en" i="1" dirty="0">
                <a:solidFill>
                  <a:schemeClr val="lt1"/>
                </a:solidFill>
                <a:latin typeface="Helvetica Neue"/>
                <a:ea typeface="Helvetica Neue"/>
                <a:cs typeface="Helvetica Neue"/>
                <a:sym typeface="Helvetica Neue"/>
              </a:rPr>
              <a:t> tasks are completed.</a:t>
            </a:r>
          </a:p>
          <a:p>
            <a:pPr marL="171450" indent="-171450">
              <a:lnSpc>
                <a:spcPct val="115000"/>
              </a:lnSpc>
            </a:pPr>
            <a:r>
              <a:rPr lang="en" i="1" dirty="0">
                <a:solidFill>
                  <a:schemeClr val="lt1"/>
                </a:solidFill>
                <a:latin typeface="Helvetica Neue"/>
                <a:ea typeface="Helvetica Neue"/>
                <a:cs typeface="Helvetica Neue"/>
                <a:sym typeface="Helvetica Neue"/>
              </a:rPr>
              <a:t>I have linked to check-ins for every task where applicable and I have detailed almost all tasks.</a:t>
            </a:r>
          </a:p>
          <a:p>
            <a:pPr marL="171450" indent="-171450">
              <a:lnSpc>
                <a:spcPct val="115000"/>
              </a:lnSpc>
            </a:pPr>
            <a:r>
              <a:rPr lang="en" i="1" dirty="0">
                <a:solidFill>
                  <a:schemeClr val="lt1"/>
                </a:solidFill>
                <a:latin typeface="Helvetica Neue"/>
                <a:ea typeface="Helvetica Neue"/>
                <a:cs typeface="Helvetica Neue"/>
                <a:sym typeface="Helvetica Neue"/>
              </a:rPr>
              <a:t>I have been able to report on total times spent in various areas of development throughout the project and I </a:t>
            </a:r>
            <a:r>
              <a:rPr lang="en-GB" i="1" dirty="0">
                <a:solidFill>
                  <a:schemeClr val="lt1"/>
                </a:solidFill>
                <a:latin typeface="Helvetica Neue"/>
                <a:ea typeface="Helvetica Neue"/>
                <a:cs typeface="Helvetica Neue"/>
                <a:sym typeface="Helvetica Neue"/>
              </a:rPr>
              <a:t>can</a:t>
            </a:r>
            <a:r>
              <a:rPr lang="en" i="1" dirty="0">
                <a:solidFill>
                  <a:schemeClr val="lt1"/>
                </a:solidFill>
                <a:latin typeface="Helvetica Neue"/>
                <a:ea typeface="Helvetica Neue"/>
                <a:cs typeface="Helvetica Neue"/>
                <a:sym typeface="Helvetica Neue"/>
              </a:rPr>
              <a:t> draw up a plan for how to improve time management.</a:t>
            </a:r>
          </a:p>
          <a:p>
            <a:pPr marL="171450" indent="-171450">
              <a:lnSpc>
                <a:spcPct val="115000"/>
              </a:lnSpc>
            </a:pPr>
            <a:r>
              <a:rPr lang="en" i="1" dirty="0">
                <a:solidFill>
                  <a:schemeClr val="lt1"/>
                </a:solidFill>
                <a:latin typeface="Helvetica Neue"/>
                <a:ea typeface="Helvetica Neue"/>
                <a:cs typeface="Helvetica Neue"/>
                <a:sym typeface="Helvetica Neue"/>
              </a:rPr>
              <a:t>I have helped my peers when in need on the “Data Preparation –Advanced Python”</a:t>
            </a:r>
            <a:r>
              <a:rPr lang="en-GB" i="1" dirty="0">
                <a:solidFill>
                  <a:schemeClr val="lt1"/>
                </a:solidFill>
                <a:latin typeface="Helvetica Neue"/>
                <a:ea typeface="Helvetica Neue"/>
                <a:cs typeface="Helvetica Neue"/>
                <a:sym typeface="Helvetica Neue"/>
              </a:rPr>
              <a:t> discussion</a:t>
            </a:r>
            <a:r>
              <a:rPr lang="en" i="1" dirty="0">
                <a:solidFill>
                  <a:schemeClr val="lt1"/>
                </a:solidFill>
                <a:latin typeface="Helvetica Neue"/>
                <a:ea typeface="Helvetica Neue"/>
                <a:cs typeface="Helvetica Neue"/>
                <a:sym typeface="Helvetica Neue"/>
              </a:rPr>
              <a:t> forum.</a:t>
            </a:r>
          </a:p>
          <a:p>
            <a:pPr marL="171450" indent="-171450">
              <a:lnSpc>
                <a:spcPct val="115000"/>
              </a:lnSpc>
            </a:pPr>
            <a:r>
              <a:rPr lang="en" i="1" dirty="0">
                <a:solidFill>
                  <a:schemeClr val="lt1"/>
                </a:solidFill>
                <a:latin typeface="Helvetica Neue"/>
                <a:ea typeface="Helvetica Neue"/>
                <a:cs typeface="Helvetica Neue"/>
                <a:sym typeface="Helvetica Neue"/>
              </a:rPr>
              <a:t>I have attended the majority of the </a:t>
            </a:r>
            <a:r>
              <a:rPr lang="en" i="1" dirty="0" err="1">
                <a:solidFill>
                  <a:schemeClr val="lt1"/>
                </a:solidFill>
                <a:latin typeface="Helvetica Neue"/>
                <a:ea typeface="Helvetica Neue"/>
                <a:cs typeface="Helvetica Neue"/>
                <a:sym typeface="Helvetica Neue"/>
              </a:rPr>
              <a:t>DataLabs</a:t>
            </a:r>
            <a:r>
              <a:rPr lang="en" i="1" dirty="0">
                <a:solidFill>
                  <a:schemeClr val="lt1"/>
                </a:solidFill>
                <a:latin typeface="Helvetica Neue"/>
                <a:ea typeface="Helvetica Neue"/>
                <a:cs typeface="Helvetica Neue"/>
                <a:sym typeface="Helvetica Neue"/>
              </a:rPr>
              <a:t> and communicated when my attendance was not possible.</a:t>
            </a:r>
          </a:p>
          <a:p>
            <a:pPr marL="0" lvl="0" indent="0">
              <a:lnSpc>
                <a:spcPct val="115000"/>
              </a:lnSpc>
              <a:buNone/>
            </a:pP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demonstrates professional behavior as well as accountability and ethics in the application of industry best practices for planning, communication, collaboration, and responsible execution of work assignments. </a:t>
            </a:r>
          </a:p>
        </p:txBody>
      </p:sp>
      <p:sp>
        <p:nvSpPr>
          <p:cNvPr id="397" name="Google Shape;397;p42"/>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1.4</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dirty="0"/>
              <a:t>The student accurately tracks time spent on planned and unplanned work, noting reasons for and consequences of deviations from the planned objectives. </a:t>
            </a:r>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 sz="900"/>
              <a:t>Professional Practice</a:t>
            </a:r>
            <a:endParaRPr lang="en-US" sz="900"/>
          </a:p>
        </p:txBody>
      </p:sp>
      <p:pic>
        <p:nvPicPr>
          <p:cNvPr id="4" name="Picture 3" descr="A screenshot of a computer&#10;&#10;Description automatically generated">
            <a:extLst>
              <a:ext uri="{FF2B5EF4-FFF2-40B4-BE49-F238E27FC236}">
                <a16:creationId xmlns:a16="http://schemas.microsoft.com/office/drawing/2014/main" id="{08E8D519-A4B4-28BC-A022-FDAB85087B87}"/>
              </a:ext>
            </a:extLst>
          </p:cNvPr>
          <p:cNvPicPr>
            <a:picLocks noChangeAspect="1"/>
          </p:cNvPicPr>
          <p:nvPr/>
        </p:nvPicPr>
        <p:blipFill>
          <a:blip r:embed="rId3"/>
          <a:stretch>
            <a:fillRect/>
          </a:stretch>
        </p:blipFill>
        <p:spPr>
          <a:xfrm>
            <a:off x="5724923" y="1101040"/>
            <a:ext cx="3264426" cy="1983154"/>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008D59E2-15B3-D20B-D30C-B5C31A2EA66E}"/>
              </a:ext>
            </a:extLst>
          </p:cNvPr>
          <p:cNvPicPr>
            <a:picLocks noChangeAspect="1"/>
          </p:cNvPicPr>
          <p:nvPr/>
        </p:nvPicPr>
        <p:blipFill>
          <a:blip r:embed="rId4"/>
          <a:stretch>
            <a:fillRect/>
          </a:stretch>
        </p:blipFill>
        <p:spPr>
          <a:xfrm>
            <a:off x="5710815" y="3115434"/>
            <a:ext cx="3278534" cy="1849614"/>
          </a:xfrm>
          <a:prstGeom prst="rect">
            <a:avLst/>
          </a:prstGeom>
        </p:spPr>
      </p:pic>
      <p:sp>
        <p:nvSpPr>
          <p:cNvPr id="5" name="TextBox 4">
            <a:extLst>
              <a:ext uri="{FF2B5EF4-FFF2-40B4-BE49-F238E27FC236}">
                <a16:creationId xmlns:a16="http://schemas.microsoft.com/office/drawing/2014/main" id="{BA554431-9E12-007D-0A05-B9EF2C9C3C24}"/>
              </a:ext>
            </a:extLst>
          </p:cNvPr>
          <p:cNvSpPr txBox="1"/>
          <p:nvPr/>
        </p:nvSpPr>
        <p:spPr>
          <a:xfrm>
            <a:off x="68250" y="4507974"/>
            <a:ext cx="4632384" cy="553998"/>
          </a:xfrm>
          <a:prstGeom prst="rect">
            <a:avLst/>
          </a:prstGeom>
          <a:noFill/>
        </p:spPr>
        <p:txBody>
          <a:bodyPr wrap="square">
            <a:spAutoFit/>
          </a:bodyPr>
          <a:lstStyle/>
          <a:p>
            <a:r>
              <a:rPr lang="en-GB" sz="1000" dirty="0">
                <a:hlinkClick r:id="rId5"/>
              </a:rPr>
              <a:t>https://</a:t>
            </a:r>
            <a:r>
              <a:rPr lang="en-GB" sz="1000" dirty="0" err="1">
                <a:hlinkClick r:id="rId5"/>
              </a:rPr>
              <a:t>github.com</a:t>
            </a:r>
            <a:r>
              <a:rPr lang="en-GB" sz="1000" dirty="0">
                <a:hlinkClick r:id="rId5"/>
              </a:rPr>
              <a:t>/</a:t>
            </a:r>
            <a:r>
              <a:rPr lang="en-GB" sz="1000" dirty="0" err="1">
                <a:hlinkClick r:id="rId5"/>
              </a:rPr>
              <a:t>BredaUniversityADSAI</a:t>
            </a:r>
            <a:r>
              <a:rPr lang="en-GB" sz="1000" dirty="0">
                <a:hlinkClick r:id="rId5"/>
              </a:rPr>
              <a:t>/2023-24b-fai1-adsai-dariavladutu236578/blob/main/Deliverables/._Work%20Log%202023-24Y1B%20ADS_AI.xlsx</a:t>
            </a:r>
            <a:endParaRPr lang="en-RO" sz="1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4"/>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2</a:t>
            </a:r>
            <a:endParaRPr sz="40000">
              <a:solidFill>
                <a:srgbClr val="999999"/>
              </a:solidFill>
              <a:latin typeface="Roboto"/>
              <a:ea typeface="Roboto"/>
              <a:cs typeface="Roboto"/>
              <a:sym typeface="Roboto"/>
            </a:endParaRPr>
          </a:p>
        </p:txBody>
      </p:sp>
      <p:sp>
        <p:nvSpPr>
          <p:cNvPr id="416" name="Google Shape;416;p4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2</a:t>
            </a:r>
            <a:endParaRPr/>
          </a:p>
        </p:txBody>
      </p:sp>
      <p:sp>
        <p:nvSpPr>
          <p:cNvPr id="417" name="Google Shape;417;p4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Professional Practice / Attitude</a:t>
            </a:r>
            <a:endParaRPr/>
          </a:p>
        </p:txBody>
      </p:sp>
      <p:sp>
        <p:nvSpPr>
          <p:cNvPr id="418" name="Google Shape;418;p4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r>
              <a:rPr lang="en-GB"/>
              <a:t>The student demonstrate self-exploration and personal development, good academic</a:t>
            </a:r>
            <a:r>
              <a:rPr lang="en-NL"/>
              <a:t> </a:t>
            </a:r>
            <a:r>
              <a:rPr lang="en-GB"/>
              <a:t>practices in learning how to learn and the acquisition of professional knowledge</a:t>
            </a:r>
            <a:r>
              <a:rPr lang="en-NL"/>
              <a:t> </a:t>
            </a:r>
            <a:r>
              <a:rPr lang="en-GB"/>
              <a:t>through research,</a:t>
            </a:r>
            <a:r>
              <a:rPr lang="en-NL"/>
              <a:t> </a:t>
            </a:r>
            <a:r>
              <a:rPr lang="en-GB"/>
              <a:t>study, analysis, applied practice, discussion and reporting.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8"/>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2</a:t>
            </a:r>
            <a:endParaRPr/>
          </a:p>
        </p:txBody>
      </p:sp>
      <p:sp>
        <p:nvSpPr>
          <p:cNvPr id="457" name="Google Shape;457;p48"/>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1/1</a:t>
            </a:r>
            <a:endParaRPr dirty="0"/>
          </a:p>
        </p:txBody>
      </p:sp>
      <p:sp>
        <p:nvSpPr>
          <p:cNvPr id="458" name="Google Shape;458;p48"/>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171450" indent="-171450">
              <a:lnSpc>
                <a:spcPct val="115000"/>
              </a:lnSpc>
            </a:pPr>
            <a:r>
              <a:rPr lang="en" sz="900" i="1" dirty="0">
                <a:solidFill>
                  <a:schemeClr val="lt1"/>
                </a:solidFill>
                <a:latin typeface="Helvetica Neue"/>
                <a:ea typeface="Helvetica Neue"/>
                <a:cs typeface="Helvetica Neue"/>
                <a:sym typeface="Helvetica Neue"/>
              </a:rPr>
              <a:t>I have successfully completed weekly reflections in Section B of the learning log, </a:t>
            </a:r>
            <a:r>
              <a:rPr lang="en-GB" sz="900" i="1" dirty="0">
                <a:solidFill>
                  <a:schemeClr val="lt1"/>
                </a:solidFill>
                <a:latin typeface="Helvetica Neue"/>
                <a:ea typeface="Helvetica Neue"/>
                <a:cs typeface="Helvetica Neue"/>
                <a:sym typeface="Helvetica Neue"/>
              </a:rPr>
              <a:t>providing</a:t>
            </a:r>
            <a:r>
              <a:rPr lang="en" sz="900" i="1" dirty="0">
                <a:solidFill>
                  <a:schemeClr val="lt1"/>
                </a:solidFill>
                <a:latin typeface="Helvetica Neue"/>
                <a:ea typeface="Helvetica Neue"/>
                <a:cs typeface="Helvetica Neue"/>
                <a:sym typeface="Helvetica Neue"/>
              </a:rPr>
              <a:t> evidence for my weekly work.</a:t>
            </a:r>
          </a:p>
          <a:p>
            <a:pPr marL="171450" indent="-171450">
              <a:lnSpc>
                <a:spcPct val="115000"/>
              </a:lnSpc>
            </a:pPr>
            <a:r>
              <a:rPr lang="en" sz="900" i="1" dirty="0">
                <a:solidFill>
                  <a:schemeClr val="lt1"/>
                </a:solidFill>
                <a:latin typeface="Helvetica Neue"/>
                <a:ea typeface="Helvetica Neue"/>
                <a:cs typeface="Helvetica Neue"/>
                <a:sym typeface="Helvetica Neue"/>
              </a:rPr>
              <a:t>The reflections for the project and block B have been completed, written </a:t>
            </a:r>
            <a:r>
              <a:rPr lang="en-GB" sz="900" i="1" dirty="0">
                <a:solidFill>
                  <a:schemeClr val="lt1"/>
                </a:solidFill>
                <a:latin typeface="Helvetica Neue"/>
                <a:ea typeface="Helvetica Neue"/>
                <a:cs typeface="Helvetica Neue"/>
                <a:sym typeface="Helvetica Neue"/>
              </a:rPr>
              <a:t>professionally</a:t>
            </a:r>
            <a:r>
              <a:rPr lang="en" sz="900" i="1" dirty="0">
                <a:solidFill>
                  <a:schemeClr val="lt1"/>
                </a:solidFill>
                <a:latin typeface="Helvetica Neue"/>
                <a:ea typeface="Helvetica Neue"/>
                <a:cs typeface="Helvetica Neue"/>
                <a:sym typeface="Helvetica Neue"/>
              </a:rPr>
              <a:t> and in a cohesive matter.</a:t>
            </a:r>
          </a:p>
          <a:p>
            <a:pPr marL="171450" indent="-171450">
              <a:lnSpc>
                <a:spcPct val="115000"/>
              </a:lnSpc>
            </a:pPr>
            <a:r>
              <a:rPr lang="en" sz="900" i="1" dirty="0">
                <a:solidFill>
                  <a:schemeClr val="lt1"/>
                </a:solidFill>
                <a:latin typeface="Helvetica Neue"/>
                <a:ea typeface="Helvetica Neue"/>
                <a:cs typeface="Helvetica Neue"/>
                <a:sym typeface="Helvetica Neue"/>
              </a:rPr>
              <a:t>I have deepened my knowledge of statistics through extra-curricular activities because of </a:t>
            </a:r>
            <a:r>
              <a:rPr lang="en-GB" sz="900" i="1" dirty="0">
                <a:solidFill>
                  <a:schemeClr val="lt1"/>
                </a:solidFill>
                <a:latin typeface="Helvetica Neue"/>
                <a:ea typeface="Helvetica Neue"/>
                <a:cs typeface="Helvetica Neue"/>
                <a:sym typeface="Helvetica Neue"/>
              </a:rPr>
              <a:t>my </a:t>
            </a:r>
            <a:r>
              <a:rPr lang="en" sz="900" i="1" dirty="0">
                <a:solidFill>
                  <a:schemeClr val="lt1"/>
                </a:solidFill>
                <a:latin typeface="Helvetica Neue"/>
                <a:ea typeface="Helvetica Neue"/>
                <a:cs typeface="Helvetica Neue"/>
                <a:sym typeface="Helvetica Neue"/>
              </a:rPr>
              <a:t>interest in the subject.</a:t>
            </a:r>
          </a:p>
          <a:p>
            <a:pPr marL="171450" indent="-171450">
              <a:lnSpc>
                <a:spcPct val="115000"/>
              </a:lnSpc>
            </a:pPr>
            <a:r>
              <a:rPr lang="en" sz="900" i="1" dirty="0">
                <a:solidFill>
                  <a:schemeClr val="lt1"/>
                </a:solidFill>
                <a:latin typeface="Helvetica Neue"/>
                <a:ea typeface="Helvetica Neue"/>
                <a:cs typeface="Helvetica Neue"/>
                <a:sym typeface="Helvetica Neue"/>
              </a:rPr>
              <a:t>I have managed to create and stick to a </a:t>
            </a:r>
            <a:r>
              <a:rPr lang="en-GB" sz="900" i="1" dirty="0">
                <a:solidFill>
                  <a:schemeClr val="lt1"/>
                </a:solidFill>
                <a:latin typeface="Helvetica Neue"/>
                <a:ea typeface="Helvetica Neue"/>
                <a:cs typeface="Helvetica Neue"/>
                <a:sym typeface="Helvetica Neue"/>
              </a:rPr>
              <a:t>meditation</a:t>
            </a:r>
            <a:r>
              <a:rPr lang="en" sz="900" i="1" dirty="0">
                <a:solidFill>
                  <a:schemeClr val="lt1"/>
                </a:solidFill>
                <a:latin typeface="Helvetica Neue"/>
                <a:ea typeface="Helvetica Neue"/>
                <a:cs typeface="Helvetica Neue"/>
                <a:sym typeface="Helvetica Neue"/>
              </a:rPr>
              <a:t> routine that has helped me be more </a:t>
            </a:r>
            <a:r>
              <a:rPr lang="en" sz="900" i="1" dirty="0" err="1">
                <a:solidFill>
                  <a:schemeClr val="lt1"/>
                </a:solidFill>
                <a:latin typeface="Helvetica Neue"/>
                <a:ea typeface="Helvetica Neue"/>
                <a:cs typeface="Helvetica Neue"/>
                <a:sym typeface="Helvetica Neue"/>
              </a:rPr>
              <a:t>organised</a:t>
            </a:r>
            <a:r>
              <a:rPr lang="en" sz="900" i="1" dirty="0">
                <a:solidFill>
                  <a:schemeClr val="lt1"/>
                </a:solidFill>
                <a:latin typeface="Helvetica Neue"/>
                <a:ea typeface="Helvetica Neue"/>
                <a:cs typeface="Helvetica Neue"/>
                <a:sym typeface="Helvetica Neue"/>
              </a:rPr>
              <a:t> and attentive in my </a:t>
            </a:r>
            <a:r>
              <a:rPr lang="en-GB" sz="900" i="1" dirty="0">
                <a:solidFill>
                  <a:schemeClr val="lt1"/>
                </a:solidFill>
                <a:latin typeface="Helvetica Neue"/>
                <a:ea typeface="Helvetica Neue"/>
                <a:cs typeface="Helvetica Neue"/>
                <a:sym typeface="Helvetica Neue"/>
              </a:rPr>
              <a:t>professional</a:t>
            </a:r>
            <a:r>
              <a:rPr lang="en" sz="900" i="1" dirty="0">
                <a:solidFill>
                  <a:schemeClr val="lt1"/>
                </a:solidFill>
                <a:latin typeface="Helvetica Neue"/>
                <a:ea typeface="Helvetica Neue"/>
                <a:cs typeface="Helvetica Neue"/>
                <a:sym typeface="Helvetica Neue"/>
              </a:rPr>
              <a:t> work.</a:t>
            </a:r>
          </a:p>
          <a:p>
            <a:pPr marL="171450" indent="-171450">
              <a:lnSpc>
                <a:spcPct val="115000"/>
              </a:lnSpc>
            </a:pPr>
            <a:r>
              <a:rPr lang="en" sz="900" i="1" dirty="0">
                <a:solidFill>
                  <a:schemeClr val="lt1"/>
                </a:solidFill>
                <a:latin typeface="Helvetica Neue"/>
                <a:ea typeface="Helvetica Neue"/>
                <a:cs typeface="Helvetica Neue"/>
                <a:sym typeface="Helvetica Neue"/>
              </a:rPr>
              <a:t>The most important lesson learned </a:t>
            </a:r>
            <a:r>
              <a:rPr lang="en-GB" sz="900" i="1" dirty="0">
                <a:solidFill>
                  <a:schemeClr val="lt1"/>
                </a:solidFill>
                <a:latin typeface="Helvetica Neue"/>
                <a:ea typeface="Helvetica Neue"/>
                <a:cs typeface="Helvetica Neue"/>
                <a:sym typeface="Helvetica Neue"/>
              </a:rPr>
              <a:t>from </a:t>
            </a:r>
            <a:r>
              <a:rPr lang="en" sz="900" i="1" dirty="0">
                <a:solidFill>
                  <a:schemeClr val="lt1"/>
                </a:solidFill>
                <a:latin typeface="Helvetica Neue"/>
                <a:ea typeface="Helvetica Neue"/>
                <a:cs typeface="Helvetica Neue"/>
                <a:sym typeface="Helvetica Neue"/>
              </a:rPr>
              <a:t>this block from a professional standpoint have been time management techniques and </a:t>
            </a:r>
            <a:r>
              <a:rPr lang="en-GB" sz="900" i="1" dirty="0">
                <a:solidFill>
                  <a:schemeClr val="lt1"/>
                </a:solidFill>
                <a:latin typeface="Helvetica Neue"/>
                <a:ea typeface="Helvetica Neue"/>
                <a:cs typeface="Helvetica Neue"/>
                <a:sym typeface="Helvetica Neue"/>
              </a:rPr>
              <a:t>prioritisation</a:t>
            </a:r>
            <a:r>
              <a:rPr lang="en" sz="900" i="1" dirty="0">
                <a:solidFill>
                  <a:schemeClr val="lt1"/>
                </a:solidFill>
                <a:latin typeface="Helvetica Neue"/>
                <a:ea typeface="Helvetica Neue"/>
                <a:cs typeface="Helvetica Neue"/>
                <a:sym typeface="Helvetica Neue"/>
              </a:rPr>
              <a:t> of the given tasks.</a:t>
            </a:r>
          </a:p>
          <a:p>
            <a:pPr marL="171450" indent="-171450">
              <a:lnSpc>
                <a:spcPct val="115000"/>
              </a:lnSpc>
            </a:pPr>
            <a:endParaRPr dirty="0"/>
          </a:p>
        </p:txBody>
      </p:sp>
      <p:sp>
        <p:nvSpPr>
          <p:cNvPr id="459" name="Google Shape;459;p48"/>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GB"/>
              <a:t>The student demonstrate self-exploration and personal development, good academic</a:t>
            </a:r>
            <a:r>
              <a:rPr lang="en-NL"/>
              <a:t> </a:t>
            </a:r>
            <a:r>
              <a:rPr lang="en-GB"/>
              <a:t>practices in learning how to learn and the acquisition of professional knowledge</a:t>
            </a:r>
            <a:r>
              <a:rPr lang="en-NL"/>
              <a:t> </a:t>
            </a:r>
            <a:r>
              <a:rPr lang="en-GB"/>
              <a:t>through research,</a:t>
            </a:r>
            <a:r>
              <a:rPr lang="en-NL"/>
              <a:t> </a:t>
            </a:r>
            <a:r>
              <a:rPr lang="en-GB"/>
              <a:t>study, analysis, applied practice, discussion and reporting. </a:t>
            </a:r>
          </a:p>
        </p:txBody>
      </p:sp>
      <p:sp>
        <p:nvSpPr>
          <p:cNvPr id="460" name="Google Shape;460;p48"/>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2.5</a:t>
            </a:r>
            <a:endParaRPr dirty="0"/>
          </a:p>
        </p:txBody>
      </p:sp>
      <p:sp>
        <p:nvSpPr>
          <p:cNvPr id="461" name="Google Shape;461;p48"/>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reflects on personal behavior and attitudes, showing critical analysis of key lessons learned and identifying clear action points for improvement. </a:t>
            </a:r>
            <a:endParaRPr dirty="0"/>
          </a:p>
        </p:txBody>
      </p:sp>
      <p:sp>
        <p:nvSpPr>
          <p:cNvPr id="462" name="Google Shape;462;p48"/>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Professional Practice</a:t>
            </a:r>
            <a:endParaRPr/>
          </a:p>
        </p:txBody>
      </p:sp>
      <p:pic>
        <p:nvPicPr>
          <p:cNvPr id="4" name="Picture 3" descr="A screenshot of a computer&#10;&#10;Description automatically generated">
            <a:extLst>
              <a:ext uri="{FF2B5EF4-FFF2-40B4-BE49-F238E27FC236}">
                <a16:creationId xmlns:a16="http://schemas.microsoft.com/office/drawing/2014/main" id="{31DA508A-20D4-7719-4A6B-D17FF28CDA41}"/>
              </a:ext>
            </a:extLst>
          </p:cNvPr>
          <p:cNvPicPr>
            <a:picLocks noChangeAspect="1"/>
          </p:cNvPicPr>
          <p:nvPr/>
        </p:nvPicPr>
        <p:blipFill>
          <a:blip r:embed="rId3"/>
          <a:stretch>
            <a:fillRect/>
          </a:stretch>
        </p:blipFill>
        <p:spPr>
          <a:xfrm>
            <a:off x="5844207" y="1152000"/>
            <a:ext cx="3116913" cy="189340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A963FD5-A30A-8D4E-474D-51B3ECB9B65F}"/>
              </a:ext>
            </a:extLst>
          </p:cNvPr>
          <p:cNvPicPr>
            <a:picLocks noChangeAspect="1"/>
          </p:cNvPicPr>
          <p:nvPr/>
        </p:nvPicPr>
        <p:blipFill>
          <a:blip r:embed="rId4"/>
          <a:stretch>
            <a:fillRect/>
          </a:stretch>
        </p:blipFill>
        <p:spPr>
          <a:xfrm>
            <a:off x="5844207" y="3127604"/>
            <a:ext cx="3116912" cy="194807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901200E-51DF-B039-4CDC-84FDC3279D4A}"/>
              </a:ext>
            </a:extLst>
          </p:cNvPr>
          <p:cNvPicPr>
            <a:picLocks noChangeAspect="1"/>
          </p:cNvPicPr>
          <p:nvPr/>
        </p:nvPicPr>
        <p:blipFill>
          <a:blip r:embed="rId5"/>
          <a:stretch>
            <a:fillRect/>
          </a:stretch>
        </p:blipFill>
        <p:spPr>
          <a:xfrm>
            <a:off x="1251066" y="2821187"/>
            <a:ext cx="3607180" cy="2254487"/>
          </a:xfrm>
          <a:prstGeom prst="rect">
            <a:avLst/>
          </a:prstGeom>
        </p:spPr>
      </p:pic>
      <p:sp>
        <p:nvSpPr>
          <p:cNvPr id="3" name="TextBox 2">
            <a:extLst>
              <a:ext uri="{FF2B5EF4-FFF2-40B4-BE49-F238E27FC236}">
                <a16:creationId xmlns:a16="http://schemas.microsoft.com/office/drawing/2014/main" id="{ED2864C4-042A-7CB8-9D90-D7914E34879F}"/>
              </a:ext>
            </a:extLst>
          </p:cNvPr>
          <p:cNvSpPr txBox="1"/>
          <p:nvPr/>
        </p:nvSpPr>
        <p:spPr>
          <a:xfrm>
            <a:off x="4858246" y="2821139"/>
            <a:ext cx="1022230" cy="2092881"/>
          </a:xfrm>
          <a:prstGeom prst="rect">
            <a:avLst/>
          </a:prstGeom>
          <a:noFill/>
        </p:spPr>
        <p:txBody>
          <a:bodyPr wrap="square">
            <a:spAutoFit/>
          </a:bodyPr>
          <a:lstStyle/>
          <a:p>
            <a:r>
              <a:rPr lang="en-RO" sz="1000" dirty="0">
                <a:hlinkClick r:id="rId6"/>
              </a:rPr>
              <a:t>https://github.com/BredaUniversityADSAI/2023-24b-fai1-adsai-dariavladutu236578/blob/main/Deliverables/._Learning%20Log%202023-24Y1B%20ADS_AI.pptx</a:t>
            </a:r>
            <a:endParaRPr lang="en-RO" sz="1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3</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Governance</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The student is able to understand and apply appropriate ethical and legal frameworks while working with privacy-sensitive data. </a:t>
            </a:r>
            <a:endParaRPr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3</a:t>
            </a:r>
            <a:endParaRPr sz="40000">
              <a:solidFill>
                <a:srgbClr val="999999"/>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3</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p>
          <a:p>
            <a:pPr marL="171450" indent="-171450">
              <a:lnSpc>
                <a:spcPct val="115000"/>
              </a:lnSpc>
            </a:pPr>
            <a:r>
              <a:rPr lang="en" sz="900" i="1" dirty="0">
                <a:solidFill>
                  <a:schemeClr val="lt1"/>
                </a:solidFill>
                <a:latin typeface="Helvetica Neue"/>
                <a:ea typeface="Helvetica Neue"/>
                <a:cs typeface="Helvetica Neue"/>
                <a:sym typeface="Helvetica Neue"/>
              </a:rPr>
              <a:t>I have developed basic knowledge of ethics and law associated with data and AI through readings into the subject and identifying learned matters in a </a:t>
            </a:r>
            <a:r>
              <a:rPr lang="en-GB" sz="900" i="1" dirty="0">
                <a:solidFill>
                  <a:schemeClr val="lt1"/>
                </a:solidFill>
                <a:latin typeface="Helvetica Neue"/>
                <a:ea typeface="Helvetica Neue"/>
                <a:cs typeface="Helvetica Neue"/>
                <a:sym typeface="Helvetica Neue"/>
              </a:rPr>
              <a:t>business</a:t>
            </a:r>
            <a:r>
              <a:rPr lang="en" sz="900" i="1" dirty="0">
                <a:solidFill>
                  <a:schemeClr val="lt1"/>
                </a:solidFill>
                <a:latin typeface="Helvetica Neue"/>
                <a:ea typeface="Helvetica Neue"/>
                <a:cs typeface="Helvetica Neue"/>
                <a:sym typeface="Helvetica Neue"/>
              </a:rPr>
              <a:t> setting, while also </a:t>
            </a:r>
            <a:r>
              <a:rPr lang="en" sz="900" i="1" dirty="0" err="1">
                <a:solidFill>
                  <a:schemeClr val="lt1"/>
                </a:solidFill>
                <a:latin typeface="Helvetica Neue"/>
                <a:ea typeface="Helvetica Neue"/>
                <a:cs typeface="Helvetica Neue"/>
                <a:sym typeface="Helvetica Neue"/>
              </a:rPr>
              <a:t>practising</a:t>
            </a:r>
            <a:r>
              <a:rPr lang="en" sz="900" i="1" dirty="0">
                <a:solidFill>
                  <a:schemeClr val="lt1"/>
                </a:solidFill>
                <a:latin typeface="Helvetica Neue"/>
                <a:ea typeface="Helvetica Neue"/>
                <a:cs typeface="Helvetica Neue"/>
                <a:sym typeface="Helvetica Neue"/>
              </a:rPr>
              <a:t> my acquired knowledge.</a:t>
            </a:r>
          </a:p>
          <a:p>
            <a:pPr marL="171450" indent="-171450">
              <a:lnSpc>
                <a:spcPct val="115000"/>
              </a:lnSpc>
            </a:pPr>
            <a:r>
              <a:rPr lang="en" sz="900" i="1" dirty="0">
                <a:solidFill>
                  <a:schemeClr val="lt1"/>
                </a:solidFill>
                <a:latin typeface="Helvetica Neue"/>
                <a:ea typeface="Helvetica Neue"/>
                <a:cs typeface="Helvetica Neue"/>
                <a:sym typeface="Helvetica Neue"/>
              </a:rPr>
              <a:t>I have provided evidence for the client’s ethical way of operation</a:t>
            </a:r>
          </a:p>
          <a:p>
            <a:pPr marL="0" indent="0">
              <a:lnSpc>
                <a:spcPct val="115000"/>
              </a:lnSpc>
              <a:buNone/>
            </a:pP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3.1</a:t>
            </a:r>
            <a:endParaRPr>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Students develops a  basic knowledge of ethics and law associated with data and AI.</a:t>
            </a:r>
            <a:endParaRPr dirty="0"/>
          </a:p>
        </p:txBody>
      </p:sp>
      <p:sp>
        <p:nvSpPr>
          <p:cNvPr id="2" name="Google Shape;459;p48">
            <a:extLst>
              <a:ext uri="{FF2B5EF4-FFF2-40B4-BE49-F238E27FC236}">
                <a16:creationId xmlns:a16="http://schemas.microsoft.com/office/drawing/2014/main" id="{736DE019-6FB4-EBD8-6034-60A1396260D1}"/>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US" dirty="0"/>
              <a:t>The student is able to understand and apply appropriate ethical and legal frameworks while working with privacy-sensitive data. </a:t>
            </a:r>
            <a:endParaRPr lang="en-GB" dirty="0"/>
          </a:p>
        </p:txBody>
      </p:sp>
      <p:sp>
        <p:nvSpPr>
          <p:cNvPr id="3" name="Google Shape;462;p48">
            <a:extLst>
              <a:ext uri="{FF2B5EF4-FFF2-40B4-BE49-F238E27FC236}">
                <a16:creationId xmlns:a16="http://schemas.microsoft.com/office/drawing/2014/main" id="{65D4C843-5D26-8ABA-0D10-9F5D0374EEA2}"/>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 Governance</a:t>
            </a:r>
            <a:endParaRPr dirty="0"/>
          </a:p>
        </p:txBody>
      </p:sp>
      <p:pic>
        <p:nvPicPr>
          <p:cNvPr id="8" name="Picture 7" descr="A grey background with white text&#10;&#10;Description automatically generated">
            <a:extLst>
              <a:ext uri="{FF2B5EF4-FFF2-40B4-BE49-F238E27FC236}">
                <a16:creationId xmlns:a16="http://schemas.microsoft.com/office/drawing/2014/main" id="{F52D1D8F-3189-78D5-C220-E777DEEA30C8}"/>
              </a:ext>
            </a:extLst>
          </p:cNvPr>
          <p:cNvPicPr>
            <a:picLocks noGrp="1" noRot="1" noChangeAspect="1" noMove="1" noResize="1" noEditPoints="1" noAdjustHandles="1" noChangeArrowheads="1" noChangeShapeType="1" noCrop="1"/>
          </p:cNvPicPr>
          <p:nvPr/>
        </p:nvPicPr>
        <p:blipFill>
          <a:blip r:embed="rId3"/>
          <a:stretch>
            <a:fillRect/>
          </a:stretch>
        </p:blipFill>
        <p:spPr>
          <a:xfrm>
            <a:off x="68250" y="1105631"/>
            <a:ext cx="5624148" cy="1379661"/>
          </a:xfrm>
          <a:prstGeom prst="rect">
            <a:avLst/>
          </a:prstGeom>
        </p:spPr>
      </p:pic>
      <p:pic>
        <p:nvPicPr>
          <p:cNvPr id="9" name="Picture 8" descr="A paper with text on it&#10;&#10;Description automatically generated">
            <a:extLst>
              <a:ext uri="{FF2B5EF4-FFF2-40B4-BE49-F238E27FC236}">
                <a16:creationId xmlns:a16="http://schemas.microsoft.com/office/drawing/2014/main" id="{F6CB6D55-2A70-BE1E-E430-A629ADDD7B04}"/>
              </a:ext>
            </a:extLst>
          </p:cNvPr>
          <p:cNvPicPr>
            <a:picLocks noChangeAspect="1"/>
          </p:cNvPicPr>
          <p:nvPr/>
        </p:nvPicPr>
        <p:blipFill>
          <a:blip r:embed="rId4"/>
          <a:stretch>
            <a:fillRect/>
          </a:stretch>
        </p:blipFill>
        <p:spPr>
          <a:xfrm>
            <a:off x="5721725" y="576440"/>
            <a:ext cx="2386579" cy="2706782"/>
          </a:xfrm>
          <a:prstGeom prst="rect">
            <a:avLst/>
          </a:prstGeom>
        </p:spPr>
      </p:pic>
      <p:sp>
        <p:nvSpPr>
          <p:cNvPr id="12" name="TextBox 11">
            <a:extLst>
              <a:ext uri="{FF2B5EF4-FFF2-40B4-BE49-F238E27FC236}">
                <a16:creationId xmlns:a16="http://schemas.microsoft.com/office/drawing/2014/main" id="{C47F68CE-79BB-AB02-5456-E54694A107D2}"/>
              </a:ext>
            </a:extLst>
          </p:cNvPr>
          <p:cNvSpPr txBox="1"/>
          <p:nvPr/>
        </p:nvSpPr>
        <p:spPr>
          <a:xfrm>
            <a:off x="45131" y="2833099"/>
            <a:ext cx="5624148" cy="900246"/>
          </a:xfrm>
          <a:prstGeom prst="rect">
            <a:avLst/>
          </a:prstGeom>
          <a:noFill/>
        </p:spPr>
        <p:txBody>
          <a:bodyPr wrap="square">
            <a:spAutoFit/>
          </a:bodyPr>
          <a:lstStyle/>
          <a:p>
            <a:pPr marL="171450" indent="-171450">
              <a:buFont typeface="Arial" panose="020B0604020202020204" pitchFamily="34" charset="0"/>
              <a:buChar char="•"/>
            </a:pPr>
            <a:r>
              <a:rPr lang="en-GB" sz="1050" dirty="0">
                <a:hlinkClick r:id="rId5"/>
              </a:rPr>
              <a:t>https://github.com/BredaUniversityADSAI/2023-24b-fai1-adsai-dariavladutu236578/blob/main/DataLabPrep/Dialogue%20preparation.pdf</a:t>
            </a:r>
            <a:endParaRPr lang="en-GB" sz="1050" dirty="0"/>
          </a:p>
          <a:p>
            <a:pPr marL="171450" indent="-171450">
              <a:buFont typeface="Arial" panose="020B0604020202020204" pitchFamily="34" charset="0"/>
              <a:buChar char="•"/>
            </a:pPr>
            <a:r>
              <a:rPr lang="en-GB" sz="1050" dirty="0">
                <a:highlight>
                  <a:srgbClr val="FFFF00"/>
                </a:highlight>
                <a:hlinkClick r:id="rId6"/>
              </a:rPr>
              <a:t>https://github.com/BredaUniversityADSAI/2023-24b-fai1-adsai-dariavladutu236578/blob/main/Academic writing/Vladutu_Daria_236578_Year1BlockBReport.pdf</a:t>
            </a:r>
            <a:endParaRPr lang="en-RO" sz="1050" dirty="0">
              <a:highlight>
                <a:srgbClr val="FFFF00"/>
              </a:highlight>
            </a:endParaRPr>
          </a:p>
        </p:txBody>
      </p:sp>
      <p:cxnSp>
        <p:nvCxnSpPr>
          <p:cNvPr id="5" name="Straight Arrow Connector 4">
            <a:extLst>
              <a:ext uri="{FF2B5EF4-FFF2-40B4-BE49-F238E27FC236}">
                <a16:creationId xmlns:a16="http://schemas.microsoft.com/office/drawing/2014/main" id="{7ABF54DF-98EC-2F7B-C294-ED3C41D2A7EA}"/>
              </a:ext>
            </a:extLst>
          </p:cNvPr>
          <p:cNvCxnSpPr/>
          <p:nvPr/>
        </p:nvCxnSpPr>
        <p:spPr>
          <a:xfrm flipV="1">
            <a:off x="4152612" y="2311879"/>
            <a:ext cx="1539786" cy="7055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Picture 6" descr="A screenshot of a computer&#10;&#10;Description automatically generated">
            <a:extLst>
              <a:ext uri="{FF2B5EF4-FFF2-40B4-BE49-F238E27FC236}">
                <a16:creationId xmlns:a16="http://schemas.microsoft.com/office/drawing/2014/main" id="{63943988-B46C-5B59-E95A-993AC2772EB3}"/>
              </a:ext>
            </a:extLst>
          </p:cNvPr>
          <p:cNvPicPr>
            <a:picLocks noChangeAspect="1"/>
          </p:cNvPicPr>
          <p:nvPr/>
        </p:nvPicPr>
        <p:blipFill>
          <a:blip r:embed="rId7"/>
          <a:stretch>
            <a:fillRect/>
          </a:stretch>
        </p:blipFill>
        <p:spPr>
          <a:xfrm>
            <a:off x="6915014" y="2724275"/>
            <a:ext cx="1990474" cy="2434585"/>
          </a:xfrm>
          <a:prstGeom prst="rect">
            <a:avLst/>
          </a:prstGeom>
        </p:spPr>
      </p:pic>
      <p:cxnSp>
        <p:nvCxnSpPr>
          <p:cNvPr id="13" name="Straight Arrow Connector 12">
            <a:extLst>
              <a:ext uri="{FF2B5EF4-FFF2-40B4-BE49-F238E27FC236}">
                <a16:creationId xmlns:a16="http://schemas.microsoft.com/office/drawing/2014/main" id="{80FBAA61-2AF9-B408-049A-8C043ADBEB03}"/>
              </a:ext>
            </a:extLst>
          </p:cNvPr>
          <p:cNvCxnSpPr/>
          <p:nvPr/>
        </p:nvCxnSpPr>
        <p:spPr>
          <a:xfrm>
            <a:off x="3623094" y="3545457"/>
            <a:ext cx="3291920" cy="5262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A</a:t>
            </a:r>
            <a:endParaRPr sz="40000">
              <a:solidFill>
                <a:srgbClr val="999999"/>
              </a:solidFill>
              <a:latin typeface="Roboto"/>
              <a:ea typeface="Roboto"/>
              <a:cs typeface="Roboto"/>
              <a:sym typeface="Roboto"/>
            </a:endParaRPr>
          </a:p>
        </p:txBody>
      </p:sp>
      <p:sp>
        <p:nvSpPr>
          <p:cNvPr id="3" name="Rectangle: Rounded Corners 2">
            <a:extLst>
              <a:ext uri="{FF2B5EF4-FFF2-40B4-BE49-F238E27FC236}">
                <a16:creationId xmlns:a16="http://schemas.microsoft.com/office/drawing/2014/main" id="{8803C8DA-BB56-805E-FD93-799F84FEF89B}"/>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effectLst/>
                <a:latin typeface="Open Sans" panose="020B0606030504020204" pitchFamily="34" charset="0"/>
                <a:ea typeface="Open Sans" panose="020B0606030504020204" pitchFamily="34" charset="0"/>
                <a:cs typeface="Times New Roman" panose="02020603050405020304" pitchFamily="18" charset="0"/>
              </a:rPr>
              <a:t>The student sets ambitious, S.M.A.R.T./ C.L.E.A.R goals in alignment with the project brief, their chosen role(s), content of the assessment rubric and their personal long-term goals</a:t>
            </a:r>
            <a:endParaRPr lang="en-US" sz="11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4</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Management and Understanding</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Students develop a basic understanding of python programming concepts and are able to collect, clean, and explore data using industry standard libraries. ​</a:t>
            </a:r>
            <a:endParaRPr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4</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4111561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1/4</a:t>
            </a:r>
            <a:endParaRPr dirty="0"/>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171450" indent="-171450">
              <a:lnSpc>
                <a:spcPct val="115000"/>
              </a:lnSpc>
            </a:pPr>
            <a:r>
              <a:rPr lang="en-US" i="1" dirty="0">
                <a:solidFill>
                  <a:schemeClr val="lt1"/>
                </a:solidFill>
              </a:rPr>
              <a:t>I have gathered the necessary knowledge to be able to not only understand the concept of working directory and file structures in Python, but also the different file types and basic data cleansing. </a:t>
            </a:r>
          </a:p>
          <a:p>
            <a:pPr marL="171450" indent="-171450">
              <a:lnSpc>
                <a:spcPct val="115000"/>
              </a:lnSpc>
            </a:pPr>
            <a:r>
              <a:rPr lang="en-US" i="1" dirty="0">
                <a:solidFill>
                  <a:schemeClr val="lt1"/>
                </a:solidFill>
              </a:rPr>
              <a:t>I have handled different types of data from different types of files and prepare it for analysis by performing tasks such as removing duplicates and handling missing values.</a:t>
            </a:r>
          </a:p>
          <a:p>
            <a:pPr marL="171450" indent="-171450">
              <a:lnSpc>
                <a:spcPct val="115000"/>
              </a:lnSpc>
            </a:pPr>
            <a:r>
              <a:rPr lang="en-GB" i="1" dirty="0">
                <a:solidFill>
                  <a:schemeClr val="lt1"/>
                </a:solidFill>
                <a:latin typeface="Roboto" panose="02000000000000000000" pitchFamily="2" charset="0"/>
                <a:ea typeface="Roboto" panose="02000000000000000000" pitchFamily="2" charset="0"/>
                <a:cs typeface="Roboto" panose="02000000000000000000" pitchFamily="2" charset="0"/>
                <a:sym typeface="Helvetica Neue"/>
              </a:rPr>
              <a:t>I have developed and deployed a simple RESTful API using Python.</a:t>
            </a:r>
            <a:endParaRPr i="1" dirty="0">
              <a:solidFill>
                <a:schemeClr val="lt1"/>
              </a:solidFill>
              <a:latin typeface="Roboto" panose="02000000000000000000" pitchFamily="2" charset="0"/>
              <a:ea typeface="Roboto" panose="02000000000000000000" pitchFamily="2" charset="0"/>
              <a:cs typeface="Roboto" panose="02000000000000000000" pitchFamily="2" charset="0"/>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a:t>
            </a:r>
            <a:r>
              <a:rPr lang="en">
                <a:solidFill>
                  <a:srgbClr val="FFFFFF"/>
                </a:solidFill>
              </a:rPr>
              <a:t>.1</a:t>
            </a:r>
            <a:endParaRPr>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Students are able to demonstrate a advanced understanding of python programming concepts. 	</a:t>
            </a:r>
            <a:endParaRPr dirty="0"/>
          </a:p>
        </p:txBody>
      </p:sp>
      <p:sp>
        <p:nvSpPr>
          <p:cNvPr id="2" name="Google Shape;459;p48">
            <a:extLst>
              <a:ext uri="{FF2B5EF4-FFF2-40B4-BE49-F238E27FC236}">
                <a16:creationId xmlns:a16="http://schemas.microsoft.com/office/drawing/2014/main" id="{F3EE57B9-202F-411D-EDC0-8C6462DD5EE3}"/>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Students develop a basic understanding of python programming concepts and are able to collect, clean, and explore data using industry standard libraries. ​</a:t>
            </a:r>
          </a:p>
        </p:txBody>
      </p:sp>
      <p:sp>
        <p:nvSpPr>
          <p:cNvPr id="3" name="Google Shape;462;p48">
            <a:extLst>
              <a:ext uri="{FF2B5EF4-FFF2-40B4-BE49-F238E27FC236}">
                <a16:creationId xmlns:a16="http://schemas.microsoft.com/office/drawing/2014/main" id="{E35F273E-41C8-68B1-4440-B3901A31F6B2}"/>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 Management and Understanding</a:t>
            </a:r>
            <a:endParaRPr dirty="0"/>
          </a:p>
        </p:txBody>
      </p:sp>
      <p:pic>
        <p:nvPicPr>
          <p:cNvPr id="6" name="Picture 5" descr="A screenshot of a computer&#10;&#10;Description automatically generated">
            <a:extLst>
              <a:ext uri="{FF2B5EF4-FFF2-40B4-BE49-F238E27FC236}">
                <a16:creationId xmlns:a16="http://schemas.microsoft.com/office/drawing/2014/main" id="{1539CDC8-7E61-A1DD-A82A-31E7EF3685FA}"/>
              </a:ext>
            </a:extLst>
          </p:cNvPr>
          <p:cNvPicPr>
            <a:picLocks noChangeAspect="1"/>
          </p:cNvPicPr>
          <p:nvPr/>
        </p:nvPicPr>
        <p:blipFill>
          <a:blip r:embed="rId3"/>
          <a:stretch>
            <a:fillRect/>
          </a:stretch>
        </p:blipFill>
        <p:spPr>
          <a:xfrm>
            <a:off x="5783910" y="1250404"/>
            <a:ext cx="3186807" cy="1830201"/>
          </a:xfrm>
          <a:prstGeom prst="rect">
            <a:avLst/>
          </a:prstGeom>
        </p:spPr>
      </p:pic>
      <p:sp>
        <p:nvSpPr>
          <p:cNvPr id="8" name="TextBox 7">
            <a:extLst>
              <a:ext uri="{FF2B5EF4-FFF2-40B4-BE49-F238E27FC236}">
                <a16:creationId xmlns:a16="http://schemas.microsoft.com/office/drawing/2014/main" id="{624B05FA-CBE9-EAC1-6C67-A74A22D72C78}"/>
              </a:ext>
            </a:extLst>
          </p:cNvPr>
          <p:cNvSpPr txBox="1"/>
          <p:nvPr/>
        </p:nvSpPr>
        <p:spPr>
          <a:xfrm>
            <a:off x="1096965" y="2571750"/>
            <a:ext cx="4629630" cy="553998"/>
          </a:xfrm>
          <a:prstGeom prst="rect">
            <a:avLst/>
          </a:prstGeom>
          <a:noFill/>
        </p:spPr>
        <p:txBody>
          <a:bodyPr wrap="square">
            <a:spAutoFit/>
          </a:bodyPr>
          <a:lstStyle/>
          <a:p>
            <a:pPr algn="r"/>
            <a:r>
              <a:rPr lang="en-RO" sz="1000" dirty="0">
                <a:hlinkClick r:id="rId4"/>
              </a:rPr>
              <a:t>https://github.com/BredaUniversityADSAI/2023-24b-fai1-adsai-dariavladutu236578/blob/main/DataLabPrep/Week1DataLabII_Python_236578.ipynb</a:t>
            </a:r>
            <a:endParaRPr lang="en-RO" sz="1000" dirty="0"/>
          </a:p>
        </p:txBody>
      </p:sp>
      <p:pic>
        <p:nvPicPr>
          <p:cNvPr id="10" name="Picture 9" descr="A screenshot of a computer&#10;&#10;Description automatically generated">
            <a:extLst>
              <a:ext uri="{FF2B5EF4-FFF2-40B4-BE49-F238E27FC236}">
                <a16:creationId xmlns:a16="http://schemas.microsoft.com/office/drawing/2014/main" id="{392D87B0-AFD7-B2D9-034C-3F51E6EC65CE}"/>
              </a:ext>
            </a:extLst>
          </p:cNvPr>
          <p:cNvPicPr>
            <a:picLocks noChangeAspect="1"/>
          </p:cNvPicPr>
          <p:nvPr/>
        </p:nvPicPr>
        <p:blipFill>
          <a:blip r:embed="rId5"/>
          <a:stretch>
            <a:fillRect/>
          </a:stretch>
        </p:blipFill>
        <p:spPr>
          <a:xfrm>
            <a:off x="5783910" y="3125748"/>
            <a:ext cx="3268590" cy="1874899"/>
          </a:xfrm>
          <a:prstGeom prst="rect">
            <a:avLst/>
          </a:prstGeom>
        </p:spPr>
      </p:pic>
      <p:sp>
        <p:nvSpPr>
          <p:cNvPr id="12" name="TextBox 11">
            <a:extLst>
              <a:ext uri="{FF2B5EF4-FFF2-40B4-BE49-F238E27FC236}">
                <a16:creationId xmlns:a16="http://schemas.microsoft.com/office/drawing/2014/main" id="{FBF8503E-C98C-B9E5-1A44-FB30A79397B5}"/>
              </a:ext>
            </a:extLst>
          </p:cNvPr>
          <p:cNvSpPr txBox="1"/>
          <p:nvPr/>
        </p:nvSpPr>
        <p:spPr>
          <a:xfrm>
            <a:off x="1154280" y="4293966"/>
            <a:ext cx="4629630" cy="577081"/>
          </a:xfrm>
          <a:prstGeom prst="rect">
            <a:avLst/>
          </a:prstGeom>
          <a:noFill/>
        </p:spPr>
        <p:txBody>
          <a:bodyPr wrap="square">
            <a:spAutoFit/>
          </a:bodyPr>
          <a:lstStyle/>
          <a:p>
            <a:pPr algn="r"/>
            <a:r>
              <a:rPr lang="en-RO" sz="1050" dirty="0">
                <a:hlinkClick r:id="rId6"/>
              </a:rPr>
              <a:t>https://github.com/BredaUniversityADSAI/2023-24b-fai1-adsai-dariavladutu236578/blob/main/DataLabPrep/Week1Day4_Numpy_Warmup_Dir_236578.ipynb</a:t>
            </a:r>
            <a:endParaRPr lang="en-RO" sz="1050" dirty="0"/>
          </a:p>
        </p:txBody>
      </p:sp>
    </p:spTree>
    <p:extLst>
      <p:ext uri="{BB962C8B-B14F-4D97-AF65-F5344CB8AC3E}">
        <p14:creationId xmlns:p14="http://schemas.microsoft.com/office/powerpoint/2010/main" val="3889067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4">
          <a:extLst>
            <a:ext uri="{FF2B5EF4-FFF2-40B4-BE49-F238E27FC236}">
              <a16:creationId xmlns:a16="http://schemas.microsoft.com/office/drawing/2014/main" id="{DF9A6741-FD2E-9FB8-8D4C-E1248BECB14F}"/>
            </a:ext>
          </a:extLst>
        </p:cNvPr>
        <p:cNvGrpSpPr/>
        <p:nvPr/>
      </p:nvGrpSpPr>
      <p:grpSpPr>
        <a:xfrm>
          <a:off x="0" y="0"/>
          <a:ext cx="0" cy="0"/>
          <a:chOff x="0" y="0"/>
          <a:chExt cx="0" cy="0"/>
        </a:xfrm>
      </p:grpSpPr>
      <p:sp>
        <p:nvSpPr>
          <p:cNvPr id="475" name="Google Shape;475;p50">
            <a:extLst>
              <a:ext uri="{FF2B5EF4-FFF2-40B4-BE49-F238E27FC236}">
                <a16:creationId xmlns:a16="http://schemas.microsoft.com/office/drawing/2014/main" id="{8D0B65BC-3EE0-0889-EE2E-F71FEDE2EA77}"/>
              </a:ext>
            </a:extLst>
          </p:cNvPr>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a:extLst>
              <a:ext uri="{FF2B5EF4-FFF2-40B4-BE49-F238E27FC236}">
                <a16:creationId xmlns:a16="http://schemas.microsoft.com/office/drawing/2014/main" id="{E70ADA11-6459-CA29-858E-2F22B2DF3E56}"/>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2/4</a:t>
            </a:r>
            <a:endParaRPr dirty="0"/>
          </a:p>
        </p:txBody>
      </p:sp>
      <p:sp>
        <p:nvSpPr>
          <p:cNvPr id="479" name="Google Shape;479;p50">
            <a:extLst>
              <a:ext uri="{FF2B5EF4-FFF2-40B4-BE49-F238E27FC236}">
                <a16:creationId xmlns:a16="http://schemas.microsoft.com/office/drawing/2014/main" id="{1EF0719C-C368-9953-96A6-53357013B2EA}"/>
              </a:ext>
            </a:extLst>
          </p:cNvPr>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a:t>
            </a:r>
            <a:r>
              <a:rPr lang="en">
                <a:solidFill>
                  <a:srgbClr val="FFFFFF"/>
                </a:solidFill>
              </a:rPr>
              <a:t>.1</a:t>
            </a:r>
            <a:endParaRPr>
              <a:solidFill>
                <a:srgbClr val="FFFFFF"/>
              </a:solidFill>
            </a:endParaRPr>
          </a:p>
        </p:txBody>
      </p:sp>
      <p:sp>
        <p:nvSpPr>
          <p:cNvPr id="480" name="Google Shape;480;p50">
            <a:extLst>
              <a:ext uri="{FF2B5EF4-FFF2-40B4-BE49-F238E27FC236}">
                <a16:creationId xmlns:a16="http://schemas.microsoft.com/office/drawing/2014/main" id="{9327EAA1-2330-C976-576B-25CB0BC3289D}"/>
              </a:ext>
            </a:extLst>
          </p:cNvPr>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Students are able to demonstrate a advanced understanding of python programming concepts. 	</a:t>
            </a:r>
            <a:endParaRPr dirty="0"/>
          </a:p>
        </p:txBody>
      </p:sp>
      <p:sp>
        <p:nvSpPr>
          <p:cNvPr id="2" name="Google Shape;459;p48">
            <a:extLst>
              <a:ext uri="{FF2B5EF4-FFF2-40B4-BE49-F238E27FC236}">
                <a16:creationId xmlns:a16="http://schemas.microsoft.com/office/drawing/2014/main" id="{BE97F05B-97AC-BE90-A407-732755D5ACAB}"/>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Students develop a basic understanding of python programming concepts and are able to collect, clean, and explore data using industry standard libraries. ​</a:t>
            </a:r>
          </a:p>
        </p:txBody>
      </p:sp>
      <p:sp>
        <p:nvSpPr>
          <p:cNvPr id="3" name="Google Shape;462;p48">
            <a:extLst>
              <a:ext uri="{FF2B5EF4-FFF2-40B4-BE49-F238E27FC236}">
                <a16:creationId xmlns:a16="http://schemas.microsoft.com/office/drawing/2014/main" id="{9D906F9B-BD64-56BC-6A38-0C278FCC2E80}"/>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 Management and Understanding</a:t>
            </a:r>
            <a:endParaRPr dirty="0"/>
          </a:p>
        </p:txBody>
      </p:sp>
      <p:pic>
        <p:nvPicPr>
          <p:cNvPr id="9" name="Picture 8" descr="A screenshot of a computer&#10;&#10;Description automatically generated">
            <a:extLst>
              <a:ext uri="{FF2B5EF4-FFF2-40B4-BE49-F238E27FC236}">
                <a16:creationId xmlns:a16="http://schemas.microsoft.com/office/drawing/2014/main" id="{5C63FEB9-35D4-7CEE-796C-2C7A7DE8986A}"/>
              </a:ext>
            </a:extLst>
          </p:cNvPr>
          <p:cNvPicPr>
            <a:picLocks noChangeAspect="1"/>
          </p:cNvPicPr>
          <p:nvPr/>
        </p:nvPicPr>
        <p:blipFill>
          <a:blip r:embed="rId3"/>
          <a:stretch>
            <a:fillRect/>
          </a:stretch>
        </p:blipFill>
        <p:spPr>
          <a:xfrm>
            <a:off x="5735587" y="1205485"/>
            <a:ext cx="3316913" cy="1906245"/>
          </a:xfrm>
          <a:prstGeom prst="rect">
            <a:avLst/>
          </a:prstGeom>
        </p:spPr>
      </p:pic>
      <p:sp>
        <p:nvSpPr>
          <p:cNvPr id="13" name="TextBox 12">
            <a:extLst>
              <a:ext uri="{FF2B5EF4-FFF2-40B4-BE49-F238E27FC236}">
                <a16:creationId xmlns:a16="http://schemas.microsoft.com/office/drawing/2014/main" id="{4AF89884-37F2-0602-FABD-FAEF85C4A20D}"/>
              </a:ext>
            </a:extLst>
          </p:cNvPr>
          <p:cNvSpPr txBox="1"/>
          <p:nvPr/>
        </p:nvSpPr>
        <p:spPr>
          <a:xfrm>
            <a:off x="1093599" y="1880971"/>
            <a:ext cx="4629630" cy="577081"/>
          </a:xfrm>
          <a:prstGeom prst="rect">
            <a:avLst/>
          </a:prstGeom>
          <a:noFill/>
        </p:spPr>
        <p:txBody>
          <a:bodyPr wrap="square">
            <a:spAutoFit/>
          </a:bodyPr>
          <a:lstStyle/>
          <a:p>
            <a:pPr marL="171450" indent="-171450" algn="r">
              <a:buFont typeface="Arial" panose="020B0604020202020204" pitchFamily="34" charset="0"/>
              <a:buChar char="•"/>
            </a:pPr>
            <a:r>
              <a:rPr lang="en-RO" sz="1050" dirty="0">
                <a:hlinkClick r:id="rId4"/>
              </a:rPr>
              <a:t>https://github.com/BredaUniversityADSAI/2023-24b-fai1-adsai-dariavladutu236578/blob/main/DataLabPrep/Week3DataPrep2_236578_API.ipynb</a:t>
            </a:r>
            <a:endParaRPr lang="en-RO" sz="1050" dirty="0"/>
          </a:p>
        </p:txBody>
      </p:sp>
      <p:pic>
        <p:nvPicPr>
          <p:cNvPr id="19" name="Picture 18" descr="A screenshot of a computer&#10;&#10;Description automatically generated">
            <a:extLst>
              <a:ext uri="{FF2B5EF4-FFF2-40B4-BE49-F238E27FC236}">
                <a16:creationId xmlns:a16="http://schemas.microsoft.com/office/drawing/2014/main" id="{9A2B790B-DC04-EB95-E49E-0D7D1F3F1A86}"/>
              </a:ext>
            </a:extLst>
          </p:cNvPr>
          <p:cNvPicPr>
            <a:picLocks noChangeAspect="1"/>
          </p:cNvPicPr>
          <p:nvPr/>
        </p:nvPicPr>
        <p:blipFill>
          <a:blip r:embed="rId5"/>
          <a:stretch>
            <a:fillRect/>
          </a:stretch>
        </p:blipFill>
        <p:spPr>
          <a:xfrm>
            <a:off x="5735587" y="3129980"/>
            <a:ext cx="3198251" cy="1841215"/>
          </a:xfrm>
          <a:prstGeom prst="rect">
            <a:avLst/>
          </a:prstGeom>
        </p:spPr>
      </p:pic>
      <p:sp>
        <p:nvSpPr>
          <p:cNvPr id="21" name="TextBox 20">
            <a:extLst>
              <a:ext uri="{FF2B5EF4-FFF2-40B4-BE49-F238E27FC236}">
                <a16:creationId xmlns:a16="http://schemas.microsoft.com/office/drawing/2014/main" id="{4E1B3BE5-EE0C-F00D-F639-A8D1EEF806D8}"/>
              </a:ext>
            </a:extLst>
          </p:cNvPr>
          <p:cNvSpPr txBox="1"/>
          <p:nvPr/>
        </p:nvSpPr>
        <p:spPr>
          <a:xfrm>
            <a:off x="1093599" y="3846305"/>
            <a:ext cx="4629630" cy="577081"/>
          </a:xfrm>
          <a:prstGeom prst="rect">
            <a:avLst/>
          </a:prstGeom>
          <a:noFill/>
        </p:spPr>
        <p:txBody>
          <a:bodyPr wrap="square">
            <a:spAutoFit/>
          </a:bodyPr>
          <a:lstStyle/>
          <a:p>
            <a:pPr marL="171450" indent="-171450" algn="r">
              <a:buFont typeface="Arial" panose="020B0604020202020204" pitchFamily="34" charset="0"/>
              <a:buChar char="•"/>
            </a:pPr>
            <a:r>
              <a:rPr lang="en-RO" sz="1050" dirty="0">
                <a:hlinkClick r:id="rId6"/>
              </a:rPr>
              <a:t>https://github.com/BredaUniversityADSAI/2023-24b-fai1-adsai-dariavladutu236578/blob/main/DataLabPrep/NAC_data_2022_2023/DataLab_I_Week3_NAC_Preprocessing_1.ipynb</a:t>
            </a:r>
            <a:endParaRPr lang="en-RO" sz="1050" dirty="0"/>
          </a:p>
        </p:txBody>
      </p:sp>
    </p:spTree>
    <p:extLst>
      <p:ext uri="{BB962C8B-B14F-4D97-AF65-F5344CB8AC3E}">
        <p14:creationId xmlns:p14="http://schemas.microsoft.com/office/powerpoint/2010/main" val="22877389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3/4</a:t>
            </a:r>
            <a:endParaRPr dirty="0"/>
          </a:p>
        </p:txBody>
      </p:sp>
      <p:sp>
        <p:nvSpPr>
          <p:cNvPr id="477" name="Google Shape;477;p50"/>
          <p:cNvSpPr txBox="1">
            <a:spLocks noGrp="1"/>
          </p:cNvSpPr>
          <p:nvPr>
            <p:ph type="body" idx="1"/>
          </p:nvPr>
        </p:nvSpPr>
        <p:spPr>
          <a:xfrm>
            <a:off x="182880" y="1069848"/>
            <a:ext cx="3651453" cy="3895200"/>
          </a:xfrm>
          <a:prstGeom prst="rect">
            <a:avLst/>
          </a:prstGeom>
        </p:spPr>
        <p:txBody>
          <a:bodyPr spcFirstLastPara="1" wrap="square" lIns="91425" tIns="91425" rIns="91425" bIns="91425" anchor="t" anchorCtr="0">
            <a:noAutofit/>
          </a:bodyPr>
          <a:lstStyle/>
          <a:p>
            <a:pPr marL="171450" indent="-171450">
              <a:lnSpc>
                <a:spcPct val="115000"/>
              </a:lnSpc>
            </a:pPr>
            <a:r>
              <a:rPr lang="en-US" sz="900" i="1" dirty="0">
                <a:solidFill>
                  <a:schemeClr val="lt1"/>
                </a:solidFill>
                <a:latin typeface="Helvetica Neue"/>
                <a:ea typeface="Helvetica Neue"/>
                <a:cs typeface="Helvetica Neue"/>
                <a:sym typeface="Helvetica Neue"/>
              </a:rPr>
              <a:t>The code provided in the notebooks is made in accordance with the PEP8 guidelines.</a:t>
            </a:r>
          </a:p>
          <a:p>
            <a:pPr marL="171450" indent="-171450">
              <a:lnSpc>
                <a:spcPct val="115000"/>
              </a:lnSpc>
            </a:pPr>
            <a:r>
              <a:rPr lang="en-US" sz="900" i="1" dirty="0">
                <a:solidFill>
                  <a:schemeClr val="lt1"/>
                </a:solidFill>
                <a:latin typeface="Helvetica Neue"/>
                <a:ea typeface="Helvetica Neue"/>
                <a:cs typeface="Helvetica Neue"/>
                <a:sym typeface="Helvetica Neue"/>
              </a:rPr>
              <a:t>I have used multiple Python libraries for cleaning and pre-processing data (primarily working with the NumPy and Pandas libraries).</a:t>
            </a:r>
          </a:p>
          <a:p>
            <a:pPr marL="171450" indent="-171450">
              <a:lnSpc>
                <a:spcPct val="115000"/>
              </a:lnSpc>
            </a:pPr>
            <a:r>
              <a:rPr lang="en-US" sz="900" i="1" dirty="0">
                <a:solidFill>
                  <a:schemeClr val="lt1"/>
                </a:solidFill>
                <a:latin typeface="Helvetica Neue"/>
                <a:ea typeface="Helvetica Neue"/>
                <a:cs typeface="Helvetica Neue"/>
                <a:sym typeface="Helvetica Neue"/>
              </a:rPr>
              <a:t>The data has been explored and merged using Python libraries, to then be visualized using various Python libraries to gain valuable insights into the dataset provided. Moreover, the visuals have served as the base of the following steps of the EDA (Exploratory Data Analysis).</a:t>
            </a: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a:t>
            </a:r>
            <a:r>
              <a:rPr lang="en" dirty="0">
                <a:solidFill>
                  <a:srgbClr val="FFFFFF"/>
                </a:solidFill>
              </a:rPr>
              <a:t>.2</a:t>
            </a:r>
            <a:endParaRPr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Students are able to collect, clean, and explore data using industry standard Python libraries. ​</a:t>
            </a:r>
            <a:endParaRPr dirty="0"/>
          </a:p>
        </p:txBody>
      </p:sp>
      <p:sp>
        <p:nvSpPr>
          <p:cNvPr id="2" name="Google Shape;459;p48">
            <a:extLst>
              <a:ext uri="{FF2B5EF4-FFF2-40B4-BE49-F238E27FC236}">
                <a16:creationId xmlns:a16="http://schemas.microsoft.com/office/drawing/2014/main" id="{F3EE57B9-202F-411D-EDC0-8C6462DD5EE3}"/>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Students develop a basic understanding of python programming concepts and are able to collect, clean, and explore data using industry standard libraries. ​</a:t>
            </a:r>
          </a:p>
        </p:txBody>
      </p:sp>
      <p:sp>
        <p:nvSpPr>
          <p:cNvPr id="3" name="Google Shape;462;p48">
            <a:extLst>
              <a:ext uri="{FF2B5EF4-FFF2-40B4-BE49-F238E27FC236}">
                <a16:creationId xmlns:a16="http://schemas.microsoft.com/office/drawing/2014/main" id="{E35F273E-41C8-68B1-4440-B3901A31F6B2}"/>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 Management and Understanding</a:t>
            </a:r>
            <a:endParaRPr dirty="0"/>
          </a:p>
        </p:txBody>
      </p:sp>
      <p:pic>
        <p:nvPicPr>
          <p:cNvPr id="6" name="Picture 5" descr="A screenshot of a computer&#10;&#10;Description automatically generated">
            <a:extLst>
              <a:ext uri="{FF2B5EF4-FFF2-40B4-BE49-F238E27FC236}">
                <a16:creationId xmlns:a16="http://schemas.microsoft.com/office/drawing/2014/main" id="{542FFC37-80D2-67CD-918F-50DC33D32504}"/>
              </a:ext>
            </a:extLst>
          </p:cNvPr>
          <p:cNvPicPr>
            <a:picLocks noChangeAspect="1"/>
          </p:cNvPicPr>
          <p:nvPr/>
        </p:nvPicPr>
        <p:blipFill>
          <a:blip r:embed="rId3"/>
          <a:stretch>
            <a:fillRect/>
          </a:stretch>
        </p:blipFill>
        <p:spPr>
          <a:xfrm>
            <a:off x="5783910" y="1236523"/>
            <a:ext cx="3244473" cy="1867825"/>
          </a:xfrm>
          <a:prstGeom prst="rect">
            <a:avLst/>
          </a:prstGeom>
        </p:spPr>
      </p:pic>
      <p:sp>
        <p:nvSpPr>
          <p:cNvPr id="8" name="TextBox 7">
            <a:extLst>
              <a:ext uri="{FF2B5EF4-FFF2-40B4-BE49-F238E27FC236}">
                <a16:creationId xmlns:a16="http://schemas.microsoft.com/office/drawing/2014/main" id="{D502880C-FF6B-C18E-0604-E803413E6922}"/>
              </a:ext>
            </a:extLst>
          </p:cNvPr>
          <p:cNvSpPr txBox="1"/>
          <p:nvPr/>
        </p:nvSpPr>
        <p:spPr>
          <a:xfrm>
            <a:off x="4152612" y="1323717"/>
            <a:ext cx="1588673" cy="1546577"/>
          </a:xfrm>
          <a:prstGeom prst="rect">
            <a:avLst/>
          </a:prstGeom>
          <a:noFill/>
        </p:spPr>
        <p:txBody>
          <a:bodyPr wrap="square">
            <a:spAutoFit/>
          </a:bodyPr>
          <a:lstStyle/>
          <a:p>
            <a:pPr marL="171450" indent="-171450" algn="r">
              <a:buFont typeface="Arial" panose="020B0604020202020204" pitchFamily="34" charset="0"/>
              <a:buChar char="•"/>
            </a:pPr>
            <a:r>
              <a:rPr lang="en-RO" sz="1050" dirty="0">
                <a:hlinkClick r:id="rId4"/>
              </a:rPr>
              <a:t>https://github.com/BredaUniversityADSAI/2023-24b-fai1-adsai-dariavladutu236578/blob/main/DataLabPrep/Week3_DataLabPrep1_matplotlib_236578.ipynb</a:t>
            </a:r>
            <a:endParaRPr lang="en-RO" sz="1050" dirty="0"/>
          </a:p>
        </p:txBody>
      </p:sp>
      <p:pic>
        <p:nvPicPr>
          <p:cNvPr id="10" name="Picture 9" descr="A screenshot of a computer&#10;&#10;Description automatically generated">
            <a:extLst>
              <a:ext uri="{FF2B5EF4-FFF2-40B4-BE49-F238E27FC236}">
                <a16:creationId xmlns:a16="http://schemas.microsoft.com/office/drawing/2014/main" id="{3D8008CB-5914-211F-884D-F500CEE6A8D3}"/>
              </a:ext>
            </a:extLst>
          </p:cNvPr>
          <p:cNvPicPr>
            <a:picLocks noChangeAspect="1"/>
          </p:cNvPicPr>
          <p:nvPr/>
        </p:nvPicPr>
        <p:blipFill>
          <a:blip r:embed="rId5"/>
          <a:stretch>
            <a:fillRect/>
          </a:stretch>
        </p:blipFill>
        <p:spPr>
          <a:xfrm>
            <a:off x="5783910" y="3104348"/>
            <a:ext cx="3271632" cy="1872429"/>
          </a:xfrm>
          <a:prstGeom prst="rect">
            <a:avLst/>
          </a:prstGeom>
        </p:spPr>
      </p:pic>
      <p:sp>
        <p:nvSpPr>
          <p:cNvPr id="12" name="TextBox 11">
            <a:extLst>
              <a:ext uri="{FF2B5EF4-FFF2-40B4-BE49-F238E27FC236}">
                <a16:creationId xmlns:a16="http://schemas.microsoft.com/office/drawing/2014/main" id="{917E3173-381D-F728-308B-A563AF5A0EA2}"/>
              </a:ext>
            </a:extLst>
          </p:cNvPr>
          <p:cNvSpPr txBox="1"/>
          <p:nvPr/>
        </p:nvSpPr>
        <p:spPr>
          <a:xfrm>
            <a:off x="1411178" y="4148634"/>
            <a:ext cx="4330107" cy="577081"/>
          </a:xfrm>
          <a:prstGeom prst="rect">
            <a:avLst/>
          </a:prstGeom>
          <a:noFill/>
        </p:spPr>
        <p:txBody>
          <a:bodyPr wrap="square">
            <a:spAutoFit/>
          </a:bodyPr>
          <a:lstStyle/>
          <a:p>
            <a:pPr marL="171450" indent="-171450" algn="r">
              <a:buFont typeface="Arial" panose="020B0604020202020204" pitchFamily="34" charset="0"/>
              <a:buChar char="•"/>
            </a:pPr>
            <a:r>
              <a:rPr lang="en-RO" sz="1050" dirty="0">
                <a:hlinkClick r:id="rId6"/>
              </a:rPr>
              <a:t>https://github.com/BredaUniversityADSAI/2023-24b-fai1-adsai-dariavladutu236578/blob/main/DataLabPrep/NAC_data_2022_2023/DataLab_I_Week3_NAC_Preprocessing_1.ipynb</a:t>
            </a:r>
            <a:endParaRPr lang="en-RO" sz="1050" dirty="0"/>
          </a:p>
        </p:txBody>
      </p:sp>
    </p:spTree>
    <p:extLst>
      <p:ext uri="{BB962C8B-B14F-4D97-AF65-F5344CB8AC3E}">
        <p14:creationId xmlns:p14="http://schemas.microsoft.com/office/powerpoint/2010/main" val="4202718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4">
          <a:extLst>
            <a:ext uri="{FF2B5EF4-FFF2-40B4-BE49-F238E27FC236}">
              <a16:creationId xmlns:a16="http://schemas.microsoft.com/office/drawing/2014/main" id="{6D62CDE9-CB7A-B14E-6BF0-34008BC3BFD2}"/>
            </a:ext>
          </a:extLst>
        </p:cNvPr>
        <p:cNvGrpSpPr/>
        <p:nvPr/>
      </p:nvGrpSpPr>
      <p:grpSpPr>
        <a:xfrm>
          <a:off x="0" y="0"/>
          <a:ext cx="0" cy="0"/>
          <a:chOff x="0" y="0"/>
          <a:chExt cx="0" cy="0"/>
        </a:xfrm>
      </p:grpSpPr>
      <p:sp>
        <p:nvSpPr>
          <p:cNvPr id="475" name="Google Shape;475;p50">
            <a:extLst>
              <a:ext uri="{FF2B5EF4-FFF2-40B4-BE49-F238E27FC236}">
                <a16:creationId xmlns:a16="http://schemas.microsoft.com/office/drawing/2014/main" id="{022D7485-40A6-799D-CDC0-2CB768AA8EC1}"/>
              </a:ext>
            </a:extLst>
          </p:cNvPr>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a:extLst>
              <a:ext uri="{FF2B5EF4-FFF2-40B4-BE49-F238E27FC236}">
                <a16:creationId xmlns:a16="http://schemas.microsoft.com/office/drawing/2014/main" id="{39725EED-B800-DC67-A22D-E419F0AD89D0}"/>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3/4</a:t>
            </a:r>
            <a:endParaRPr dirty="0"/>
          </a:p>
        </p:txBody>
      </p:sp>
      <p:sp>
        <p:nvSpPr>
          <p:cNvPr id="479" name="Google Shape;479;p50">
            <a:extLst>
              <a:ext uri="{FF2B5EF4-FFF2-40B4-BE49-F238E27FC236}">
                <a16:creationId xmlns:a16="http://schemas.microsoft.com/office/drawing/2014/main" id="{0B2FEF60-3B76-B1BF-5A6D-8425ABC4C088}"/>
              </a:ext>
            </a:extLst>
          </p:cNvPr>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a:t>
            </a:r>
            <a:r>
              <a:rPr lang="en" dirty="0">
                <a:solidFill>
                  <a:srgbClr val="FFFFFF"/>
                </a:solidFill>
              </a:rPr>
              <a:t>.2</a:t>
            </a:r>
            <a:endParaRPr dirty="0">
              <a:solidFill>
                <a:srgbClr val="FFFFFF"/>
              </a:solidFill>
            </a:endParaRPr>
          </a:p>
        </p:txBody>
      </p:sp>
      <p:sp>
        <p:nvSpPr>
          <p:cNvPr id="480" name="Google Shape;480;p50">
            <a:extLst>
              <a:ext uri="{FF2B5EF4-FFF2-40B4-BE49-F238E27FC236}">
                <a16:creationId xmlns:a16="http://schemas.microsoft.com/office/drawing/2014/main" id="{57C3A1CD-23E4-2F83-86FB-DEA9777DCF7E}"/>
              </a:ext>
            </a:extLst>
          </p:cNvPr>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Students are able to collect, clean, and explore data using industry standard Python libraries. ​</a:t>
            </a:r>
            <a:endParaRPr dirty="0"/>
          </a:p>
        </p:txBody>
      </p:sp>
      <p:sp>
        <p:nvSpPr>
          <p:cNvPr id="2" name="Google Shape;459;p48">
            <a:extLst>
              <a:ext uri="{FF2B5EF4-FFF2-40B4-BE49-F238E27FC236}">
                <a16:creationId xmlns:a16="http://schemas.microsoft.com/office/drawing/2014/main" id="{44F6DFEF-F9BB-A0A4-CD2A-2A0B7973425D}"/>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Students develop a basic understanding of python programming concepts and are able to collect, clean, and explore data using industry standard libraries. ​</a:t>
            </a:r>
          </a:p>
        </p:txBody>
      </p:sp>
      <p:sp>
        <p:nvSpPr>
          <p:cNvPr id="3" name="Google Shape;462;p48">
            <a:extLst>
              <a:ext uri="{FF2B5EF4-FFF2-40B4-BE49-F238E27FC236}">
                <a16:creationId xmlns:a16="http://schemas.microsoft.com/office/drawing/2014/main" id="{8E481427-D09F-7111-53A1-B684DF5DB772}"/>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 Management and Understanding</a:t>
            </a:r>
            <a:endParaRPr dirty="0"/>
          </a:p>
        </p:txBody>
      </p:sp>
      <p:pic>
        <p:nvPicPr>
          <p:cNvPr id="7" name="Picture 6" descr="A screenshot of a computer program&#10;&#10;Description automatically generated">
            <a:extLst>
              <a:ext uri="{FF2B5EF4-FFF2-40B4-BE49-F238E27FC236}">
                <a16:creationId xmlns:a16="http://schemas.microsoft.com/office/drawing/2014/main" id="{0B6E5773-E441-498B-934D-85F1402C1302}"/>
              </a:ext>
            </a:extLst>
          </p:cNvPr>
          <p:cNvPicPr>
            <a:picLocks noChangeAspect="1"/>
          </p:cNvPicPr>
          <p:nvPr/>
        </p:nvPicPr>
        <p:blipFill>
          <a:blip r:embed="rId3"/>
          <a:stretch>
            <a:fillRect/>
          </a:stretch>
        </p:blipFill>
        <p:spPr>
          <a:xfrm>
            <a:off x="5526681" y="1205788"/>
            <a:ext cx="3525819" cy="1906245"/>
          </a:xfrm>
          <a:prstGeom prst="rect">
            <a:avLst/>
          </a:prstGeom>
        </p:spPr>
      </p:pic>
      <p:sp>
        <p:nvSpPr>
          <p:cNvPr id="11" name="TextBox 10">
            <a:extLst>
              <a:ext uri="{FF2B5EF4-FFF2-40B4-BE49-F238E27FC236}">
                <a16:creationId xmlns:a16="http://schemas.microsoft.com/office/drawing/2014/main" id="{E2374FF5-8FE8-BE3E-FC7E-F24443163B45}"/>
              </a:ext>
            </a:extLst>
          </p:cNvPr>
          <p:cNvSpPr txBox="1"/>
          <p:nvPr/>
        </p:nvSpPr>
        <p:spPr>
          <a:xfrm>
            <a:off x="3617320" y="1490633"/>
            <a:ext cx="1918372" cy="1223412"/>
          </a:xfrm>
          <a:prstGeom prst="rect">
            <a:avLst/>
          </a:prstGeom>
          <a:noFill/>
        </p:spPr>
        <p:txBody>
          <a:bodyPr wrap="square">
            <a:spAutoFit/>
          </a:bodyPr>
          <a:lstStyle/>
          <a:p>
            <a:pPr marL="171450" indent="-171450" algn="r">
              <a:buFont typeface="Arial" panose="020B0604020202020204" pitchFamily="34" charset="0"/>
              <a:buChar char="•"/>
            </a:pPr>
            <a:r>
              <a:rPr lang="en-RO" sz="1050" dirty="0">
                <a:hlinkClick r:id="rId4"/>
              </a:rPr>
              <a:t>https://github.com/BredaUniversityADSAI/2023-24b-fai1-adsai-dariavladutu236578/blob/main/DataLabPrep/Week3DataPrep3_streamlit_236578.ipynb</a:t>
            </a:r>
            <a:endParaRPr lang="en-RO" sz="1050" dirty="0"/>
          </a:p>
        </p:txBody>
      </p:sp>
      <p:pic>
        <p:nvPicPr>
          <p:cNvPr id="14" name="Picture 13" descr="A screenshot of a computer&#10;&#10;Description automatically generated">
            <a:extLst>
              <a:ext uri="{FF2B5EF4-FFF2-40B4-BE49-F238E27FC236}">
                <a16:creationId xmlns:a16="http://schemas.microsoft.com/office/drawing/2014/main" id="{817FB329-3CB0-1B0F-1B36-0602A7EFC539}"/>
              </a:ext>
            </a:extLst>
          </p:cNvPr>
          <p:cNvPicPr>
            <a:picLocks noChangeAspect="1"/>
          </p:cNvPicPr>
          <p:nvPr/>
        </p:nvPicPr>
        <p:blipFill>
          <a:blip r:embed="rId5"/>
          <a:stretch>
            <a:fillRect/>
          </a:stretch>
        </p:blipFill>
        <p:spPr>
          <a:xfrm>
            <a:off x="5526681" y="3112033"/>
            <a:ext cx="3474531" cy="2000268"/>
          </a:xfrm>
          <a:prstGeom prst="rect">
            <a:avLst/>
          </a:prstGeom>
        </p:spPr>
      </p:pic>
      <p:sp>
        <p:nvSpPr>
          <p:cNvPr id="16" name="TextBox 15">
            <a:extLst>
              <a:ext uri="{FF2B5EF4-FFF2-40B4-BE49-F238E27FC236}">
                <a16:creationId xmlns:a16="http://schemas.microsoft.com/office/drawing/2014/main" id="{B5F61223-6DE0-99AD-1720-7C2C166F5209}"/>
              </a:ext>
            </a:extLst>
          </p:cNvPr>
          <p:cNvSpPr txBox="1"/>
          <p:nvPr/>
        </p:nvSpPr>
        <p:spPr>
          <a:xfrm>
            <a:off x="3686936" y="3419669"/>
            <a:ext cx="1788457" cy="1384995"/>
          </a:xfrm>
          <a:prstGeom prst="rect">
            <a:avLst/>
          </a:prstGeom>
          <a:noFill/>
        </p:spPr>
        <p:txBody>
          <a:bodyPr wrap="square">
            <a:spAutoFit/>
          </a:bodyPr>
          <a:lstStyle/>
          <a:p>
            <a:pPr marL="171450" indent="-171450" algn="r">
              <a:buFont typeface="Arial" panose="020B0604020202020204" pitchFamily="34" charset="0"/>
              <a:buChar char="•"/>
            </a:pPr>
            <a:r>
              <a:rPr lang="en-RO" sz="1050" dirty="0">
                <a:hlinkClick r:id="rId6"/>
              </a:rPr>
              <a:t>https://github.com/BredaUniversityADSAI/2023-24b-fai1-adsai-dariavladutu236578/blob/main/DataLabPrep/NAC_data_2022_2023/DataLab_II_Week3_NAC_Analysis.ipynb</a:t>
            </a:r>
            <a:endParaRPr lang="en-RO" sz="1050" dirty="0"/>
          </a:p>
        </p:txBody>
      </p:sp>
      <p:pic>
        <p:nvPicPr>
          <p:cNvPr id="18" name="Picture 17" descr="A screenshot of a computer&#10;&#10;Description automatically generated">
            <a:extLst>
              <a:ext uri="{FF2B5EF4-FFF2-40B4-BE49-F238E27FC236}">
                <a16:creationId xmlns:a16="http://schemas.microsoft.com/office/drawing/2014/main" id="{C71A263B-23C1-EA94-F413-FEB9C486A414}"/>
              </a:ext>
            </a:extLst>
          </p:cNvPr>
          <p:cNvPicPr>
            <a:picLocks noChangeAspect="1"/>
          </p:cNvPicPr>
          <p:nvPr/>
        </p:nvPicPr>
        <p:blipFill>
          <a:blip r:embed="rId7"/>
          <a:stretch>
            <a:fillRect/>
          </a:stretch>
        </p:blipFill>
        <p:spPr>
          <a:xfrm>
            <a:off x="0" y="1620801"/>
            <a:ext cx="3387922" cy="1844955"/>
          </a:xfrm>
          <a:prstGeom prst="rect">
            <a:avLst/>
          </a:prstGeom>
        </p:spPr>
      </p:pic>
      <p:sp>
        <p:nvSpPr>
          <p:cNvPr id="20" name="TextBox 19">
            <a:extLst>
              <a:ext uri="{FF2B5EF4-FFF2-40B4-BE49-F238E27FC236}">
                <a16:creationId xmlns:a16="http://schemas.microsoft.com/office/drawing/2014/main" id="{6ACDB164-9984-3907-27B7-A411F5AC90ED}"/>
              </a:ext>
            </a:extLst>
          </p:cNvPr>
          <p:cNvSpPr txBox="1"/>
          <p:nvPr/>
        </p:nvSpPr>
        <p:spPr>
          <a:xfrm>
            <a:off x="68250" y="3526955"/>
            <a:ext cx="3246758" cy="738664"/>
          </a:xfrm>
          <a:prstGeom prst="rect">
            <a:avLst/>
          </a:prstGeom>
          <a:noFill/>
        </p:spPr>
        <p:txBody>
          <a:bodyPr wrap="square">
            <a:spAutoFit/>
          </a:bodyPr>
          <a:lstStyle/>
          <a:p>
            <a:pPr marL="285750" indent="-285750">
              <a:buFont typeface="Arial" panose="020B0604020202020204" pitchFamily="34" charset="0"/>
              <a:buChar char="•"/>
            </a:pPr>
            <a:r>
              <a:rPr lang="en-RO" sz="1050" dirty="0">
                <a:hlinkClick r:id="rId8"/>
              </a:rPr>
              <a:t>https://github.com/BredaUniversityADSAI/2023-24b-fai1-adsai-dariavladutu236578/blob/main/DataLabPrep/Week1Day4_Numpy_Notes.ipynb</a:t>
            </a:r>
            <a:endParaRPr lang="en-RO" sz="1050" dirty="0"/>
          </a:p>
        </p:txBody>
      </p:sp>
    </p:spTree>
    <p:extLst>
      <p:ext uri="{BB962C8B-B14F-4D97-AF65-F5344CB8AC3E}">
        <p14:creationId xmlns:p14="http://schemas.microsoft.com/office/powerpoint/2010/main" val="2585223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5</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Data Analysis</a:t>
            </a: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lgn="ctr"/>
            <a:r>
              <a:rPr lang="en-US" dirty="0"/>
              <a:t>The student is able to understand different types of supervised and unsupervised machine learning algorithms for data analysis and can implement these to solve a business objective using industry standard Python libraries. </a:t>
            </a:r>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rPr>
              <a:t>5</a:t>
            </a:r>
          </a:p>
        </p:txBody>
      </p:sp>
    </p:spTree>
    <p:extLst>
      <p:ext uri="{BB962C8B-B14F-4D97-AF65-F5344CB8AC3E}">
        <p14:creationId xmlns:p14="http://schemas.microsoft.com/office/powerpoint/2010/main" val="20693186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1"/>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5</a:t>
            </a:r>
            <a:endParaRPr/>
          </a:p>
        </p:txBody>
      </p:sp>
      <p:sp>
        <p:nvSpPr>
          <p:cNvPr id="487" name="Google Shape;487;p51"/>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488" name="Google Shape;488;p51"/>
          <p:cNvSpPr txBox="1">
            <a:spLocks noGrp="1"/>
          </p:cNvSpPr>
          <p:nvPr>
            <p:ph type="body" idx="1"/>
          </p:nvPr>
        </p:nvSpPr>
        <p:spPr>
          <a:xfrm>
            <a:off x="182880" y="1069848"/>
            <a:ext cx="2885635" cy="3895200"/>
          </a:xfrm>
          <a:prstGeom prst="rect">
            <a:avLst/>
          </a:prstGeom>
        </p:spPr>
        <p:txBody>
          <a:bodyPr spcFirstLastPara="1" wrap="square" lIns="91425" tIns="91425" rIns="91425" bIns="91425" anchor="t" anchorCtr="0">
            <a:noAutofit/>
          </a:bodyPr>
          <a:lstStyle/>
          <a:p>
            <a:pPr marL="171450" indent="-171450">
              <a:lnSpc>
                <a:spcPct val="115000"/>
              </a:lnSpc>
            </a:pPr>
            <a:r>
              <a:rPr lang="en-US" sz="900" i="1" dirty="0">
                <a:solidFill>
                  <a:schemeClr val="lt1"/>
                </a:solidFill>
                <a:latin typeface="Helvetica Neue"/>
                <a:ea typeface="Helvetica Neue"/>
                <a:cs typeface="Helvetica Neue"/>
                <a:sym typeface="Helvetica Neue"/>
              </a:rPr>
              <a:t>I have gained the necessary knowledge to identify and differentiate between different types of machine learning algorithms (supervised and unsupervised, models using categorical and/or numerical data, etc.), and I have trained them using scikit-learn in order to solve a business objective.</a:t>
            </a:r>
          </a:p>
          <a:p>
            <a:pPr marL="171450" indent="-171450">
              <a:lnSpc>
                <a:spcPct val="115000"/>
              </a:lnSpc>
            </a:pPr>
            <a:r>
              <a:rPr lang="en-US" sz="900" i="1" dirty="0">
                <a:solidFill>
                  <a:schemeClr val="lt1"/>
                </a:solidFill>
                <a:latin typeface="Helvetica Neue"/>
                <a:ea typeface="Helvetica Neue"/>
                <a:cs typeface="Helvetica Neue"/>
                <a:sym typeface="Helvetica Neue"/>
              </a:rPr>
              <a:t>After training the models, I successfully evaluated their performance, interpreted the results, and improved them by performing cross-validation and tuning the hyperparameters.</a:t>
            </a:r>
          </a:p>
          <a:p>
            <a:pPr marL="171450" indent="-171450">
              <a:lnSpc>
                <a:spcPct val="115000"/>
              </a:lnSpc>
            </a:pPr>
            <a:r>
              <a:rPr lang="en-US" sz="900" i="1" dirty="0">
                <a:solidFill>
                  <a:schemeClr val="lt1"/>
                </a:solidFill>
                <a:latin typeface="Helvetica Neue"/>
                <a:ea typeface="Helvetica Neue"/>
                <a:cs typeface="Helvetica Neue"/>
                <a:sym typeface="Helvetica Neue"/>
              </a:rPr>
              <a:t>I have evaluated the model improvements and justified my choice of the best model on the basis of the analysis of the machine learning algorithms in the context of the business objective.</a:t>
            </a:r>
            <a:endParaRPr sz="900" i="1" dirty="0">
              <a:solidFill>
                <a:schemeClr val="lt1"/>
              </a:solidFill>
              <a:latin typeface="Helvetica Neue"/>
              <a:ea typeface="Helvetica Neue"/>
              <a:cs typeface="Helvetica Neue"/>
              <a:sym typeface="Helvetica Neue"/>
            </a:endParaRPr>
          </a:p>
        </p:txBody>
      </p:sp>
      <p:sp>
        <p:nvSpPr>
          <p:cNvPr id="490" name="Google Shape;490;p51"/>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5.1</a:t>
            </a:r>
          </a:p>
        </p:txBody>
      </p:sp>
      <p:sp>
        <p:nvSpPr>
          <p:cNvPr id="491" name="Google Shape;491;p51"/>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dirty="0"/>
              <a:t>The student is able to understand different types of supervised and unsupervised machine learning algorithms for data analysis and can implement these to solve a business objective using industry standard Python libraries. </a:t>
            </a:r>
          </a:p>
        </p:txBody>
      </p:sp>
      <p:sp>
        <p:nvSpPr>
          <p:cNvPr id="2" name="Google Shape;459;p48">
            <a:extLst>
              <a:ext uri="{FF2B5EF4-FFF2-40B4-BE49-F238E27FC236}">
                <a16:creationId xmlns:a16="http://schemas.microsoft.com/office/drawing/2014/main" id="{1BD666A3-3E09-FAAB-6BAB-6A277FFC46C3}"/>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US" dirty="0"/>
              <a:t>The student is able to understand different types of supervised and unsupervised machine learning algorithms for data analysis and can implement these to solve a business objective using industry standard Python libraries. .</a:t>
            </a:r>
          </a:p>
        </p:txBody>
      </p:sp>
      <p:sp>
        <p:nvSpPr>
          <p:cNvPr id="3" name="Google Shape;462;p48">
            <a:extLst>
              <a:ext uri="{FF2B5EF4-FFF2-40B4-BE49-F238E27FC236}">
                <a16:creationId xmlns:a16="http://schemas.microsoft.com/office/drawing/2014/main" id="{9B07916A-6E70-4FAD-C594-B55357D1C043}"/>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dirty="0"/>
              <a:t>Data Analysis</a:t>
            </a:r>
          </a:p>
        </p:txBody>
      </p:sp>
      <p:pic>
        <p:nvPicPr>
          <p:cNvPr id="6" name="Picture 5" descr="A screenshot of a computer&#10;&#10;Description automatically generated">
            <a:extLst>
              <a:ext uri="{FF2B5EF4-FFF2-40B4-BE49-F238E27FC236}">
                <a16:creationId xmlns:a16="http://schemas.microsoft.com/office/drawing/2014/main" id="{7BEEE242-A495-B0E9-274B-DE5A7CC94E74}"/>
              </a:ext>
            </a:extLst>
          </p:cNvPr>
          <p:cNvPicPr>
            <a:picLocks noChangeAspect="1"/>
          </p:cNvPicPr>
          <p:nvPr/>
        </p:nvPicPr>
        <p:blipFill>
          <a:blip r:embed="rId3"/>
          <a:stretch>
            <a:fillRect/>
          </a:stretch>
        </p:blipFill>
        <p:spPr>
          <a:xfrm>
            <a:off x="5808409" y="1230923"/>
            <a:ext cx="3207163" cy="1853027"/>
          </a:xfrm>
          <a:prstGeom prst="rect">
            <a:avLst/>
          </a:prstGeom>
        </p:spPr>
      </p:pic>
      <p:sp>
        <p:nvSpPr>
          <p:cNvPr id="8" name="TextBox 7">
            <a:extLst>
              <a:ext uri="{FF2B5EF4-FFF2-40B4-BE49-F238E27FC236}">
                <a16:creationId xmlns:a16="http://schemas.microsoft.com/office/drawing/2014/main" id="{5C61B5E3-4DF0-CC24-799D-F45C6D3DDB6C}"/>
              </a:ext>
            </a:extLst>
          </p:cNvPr>
          <p:cNvSpPr txBox="1"/>
          <p:nvPr/>
        </p:nvSpPr>
        <p:spPr>
          <a:xfrm>
            <a:off x="3974122" y="1214207"/>
            <a:ext cx="1527663" cy="1869743"/>
          </a:xfrm>
          <a:prstGeom prst="rect">
            <a:avLst/>
          </a:prstGeom>
          <a:noFill/>
        </p:spPr>
        <p:txBody>
          <a:bodyPr wrap="square">
            <a:spAutoFit/>
          </a:bodyPr>
          <a:lstStyle/>
          <a:p>
            <a:pPr marL="171450" indent="-171450" algn="r">
              <a:buFont typeface="Arial" panose="020B0604020202020204" pitchFamily="34" charset="0"/>
              <a:buChar char="•"/>
            </a:pPr>
            <a:r>
              <a:rPr lang="en-RO" sz="1050" dirty="0">
                <a:hlinkClick r:id="rId4"/>
              </a:rPr>
              <a:t>https://github.com/BredaUniversityADSAI/2023-24b-fai1-adsai-dariavladutu236578/blob/main/DataLabPrep/NAC_data_2022_2023/Week4DataLabII_NACplayerclassification_236578.ipynb</a:t>
            </a:r>
            <a:endParaRPr lang="en-RO" sz="1050" dirty="0"/>
          </a:p>
        </p:txBody>
      </p:sp>
      <p:pic>
        <p:nvPicPr>
          <p:cNvPr id="10" name="Picture 9" descr="A screenshot of a computer&#10;&#10;Description automatically generated">
            <a:extLst>
              <a:ext uri="{FF2B5EF4-FFF2-40B4-BE49-F238E27FC236}">
                <a16:creationId xmlns:a16="http://schemas.microsoft.com/office/drawing/2014/main" id="{0EFDC86D-42FE-0304-4F87-D70ECBE4D43F}"/>
              </a:ext>
            </a:extLst>
          </p:cNvPr>
          <p:cNvPicPr>
            <a:picLocks noChangeAspect="1"/>
          </p:cNvPicPr>
          <p:nvPr/>
        </p:nvPicPr>
        <p:blipFill>
          <a:blip r:embed="rId5"/>
          <a:stretch>
            <a:fillRect/>
          </a:stretch>
        </p:blipFill>
        <p:spPr>
          <a:xfrm>
            <a:off x="5774212" y="3112021"/>
            <a:ext cx="3232129" cy="1853027"/>
          </a:xfrm>
          <a:prstGeom prst="rect">
            <a:avLst/>
          </a:prstGeom>
        </p:spPr>
      </p:pic>
      <p:sp>
        <p:nvSpPr>
          <p:cNvPr id="12" name="TextBox 11">
            <a:extLst>
              <a:ext uri="{FF2B5EF4-FFF2-40B4-BE49-F238E27FC236}">
                <a16:creationId xmlns:a16="http://schemas.microsoft.com/office/drawing/2014/main" id="{EE93ECBE-C9D4-A571-F70B-7A1C34629F1A}"/>
              </a:ext>
            </a:extLst>
          </p:cNvPr>
          <p:cNvSpPr txBox="1"/>
          <p:nvPr/>
        </p:nvSpPr>
        <p:spPr>
          <a:xfrm>
            <a:off x="3974122" y="3167267"/>
            <a:ext cx="1527664" cy="1708160"/>
          </a:xfrm>
          <a:prstGeom prst="rect">
            <a:avLst/>
          </a:prstGeom>
          <a:noFill/>
        </p:spPr>
        <p:txBody>
          <a:bodyPr wrap="square">
            <a:spAutoFit/>
          </a:bodyPr>
          <a:lstStyle/>
          <a:p>
            <a:pPr marL="171450" indent="-171450" algn="r">
              <a:buFont typeface="Arial" panose="020B0604020202020204" pitchFamily="34" charset="0"/>
              <a:buChar char="•"/>
            </a:pPr>
            <a:r>
              <a:rPr lang="en-RO" sz="1050" dirty="0">
                <a:hlinkClick r:id="rId6"/>
              </a:rPr>
              <a:t>https://github.com/BredaUniversityADSAI/2023-24b-fai1-adsai-dariavladutu236578/blob/main/DataLabPrep/NAC_data_2022_2023/Week5DataLab1_clustering_236578.ipynb</a:t>
            </a:r>
            <a:endParaRPr lang="en-RO" sz="1050" dirty="0"/>
          </a:p>
        </p:txBody>
      </p:sp>
    </p:spTree>
    <p:extLst>
      <p:ext uri="{BB962C8B-B14F-4D97-AF65-F5344CB8AC3E}">
        <p14:creationId xmlns:p14="http://schemas.microsoft.com/office/powerpoint/2010/main" val="5816428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5">
          <a:extLst>
            <a:ext uri="{FF2B5EF4-FFF2-40B4-BE49-F238E27FC236}">
              <a16:creationId xmlns:a16="http://schemas.microsoft.com/office/drawing/2014/main" id="{22E69746-FFBC-650A-EED0-2F03EABE7C07}"/>
            </a:ext>
          </a:extLst>
        </p:cNvPr>
        <p:cNvGrpSpPr/>
        <p:nvPr/>
      </p:nvGrpSpPr>
      <p:grpSpPr>
        <a:xfrm>
          <a:off x="0" y="0"/>
          <a:ext cx="0" cy="0"/>
          <a:chOff x="0" y="0"/>
          <a:chExt cx="0" cy="0"/>
        </a:xfrm>
      </p:grpSpPr>
      <p:sp>
        <p:nvSpPr>
          <p:cNvPr id="486" name="Google Shape;486;p51">
            <a:extLst>
              <a:ext uri="{FF2B5EF4-FFF2-40B4-BE49-F238E27FC236}">
                <a16:creationId xmlns:a16="http://schemas.microsoft.com/office/drawing/2014/main" id="{A399B6C5-FD44-A028-E563-E21382676745}"/>
              </a:ext>
            </a:extLst>
          </p:cNvPr>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5</a:t>
            </a:r>
            <a:endParaRPr/>
          </a:p>
        </p:txBody>
      </p:sp>
      <p:sp>
        <p:nvSpPr>
          <p:cNvPr id="487" name="Google Shape;487;p51">
            <a:extLst>
              <a:ext uri="{FF2B5EF4-FFF2-40B4-BE49-F238E27FC236}">
                <a16:creationId xmlns:a16="http://schemas.microsoft.com/office/drawing/2014/main" id="{053F5D77-20EF-7841-A6D1-F385780B28B3}"/>
              </a:ext>
            </a:extLst>
          </p:cNvPr>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490" name="Google Shape;490;p51">
            <a:extLst>
              <a:ext uri="{FF2B5EF4-FFF2-40B4-BE49-F238E27FC236}">
                <a16:creationId xmlns:a16="http://schemas.microsoft.com/office/drawing/2014/main" id="{AE81567D-BD00-1E0B-DF81-795B6A954105}"/>
              </a:ext>
            </a:extLst>
          </p:cNvPr>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5.1</a:t>
            </a:r>
          </a:p>
        </p:txBody>
      </p:sp>
      <p:sp>
        <p:nvSpPr>
          <p:cNvPr id="491" name="Google Shape;491;p51">
            <a:extLst>
              <a:ext uri="{FF2B5EF4-FFF2-40B4-BE49-F238E27FC236}">
                <a16:creationId xmlns:a16="http://schemas.microsoft.com/office/drawing/2014/main" id="{36F139D3-5387-A582-5786-871DE40028AC}"/>
              </a:ext>
            </a:extLst>
          </p:cNvPr>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dirty="0"/>
              <a:t>The student is able to understand different types of supervised and unsupervised machine learning algorithms for data analysis and can implement these to solve a business objective using industry standard Python libraries. </a:t>
            </a:r>
          </a:p>
        </p:txBody>
      </p:sp>
      <p:sp>
        <p:nvSpPr>
          <p:cNvPr id="2" name="Google Shape;459;p48">
            <a:extLst>
              <a:ext uri="{FF2B5EF4-FFF2-40B4-BE49-F238E27FC236}">
                <a16:creationId xmlns:a16="http://schemas.microsoft.com/office/drawing/2014/main" id="{4B86AC99-EC34-1E34-8D14-69CE3D6534A7}"/>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US" dirty="0"/>
              <a:t>The student is able to understand different types of supervised and unsupervised machine learning algorithms for data analysis and can implement these to solve a business objective using industry standard Python libraries. .</a:t>
            </a:r>
          </a:p>
        </p:txBody>
      </p:sp>
      <p:sp>
        <p:nvSpPr>
          <p:cNvPr id="3" name="Google Shape;462;p48">
            <a:extLst>
              <a:ext uri="{FF2B5EF4-FFF2-40B4-BE49-F238E27FC236}">
                <a16:creationId xmlns:a16="http://schemas.microsoft.com/office/drawing/2014/main" id="{E49F60F6-E917-4440-34CE-7FEC107C634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dirty="0"/>
              <a:t>Data Analysis</a:t>
            </a:r>
          </a:p>
        </p:txBody>
      </p:sp>
      <p:pic>
        <p:nvPicPr>
          <p:cNvPr id="13" name="Picture 12" descr="A screenshot of a computer&#10;&#10;Description automatically generated">
            <a:extLst>
              <a:ext uri="{FF2B5EF4-FFF2-40B4-BE49-F238E27FC236}">
                <a16:creationId xmlns:a16="http://schemas.microsoft.com/office/drawing/2014/main" id="{B8C173E9-9658-6118-A58A-88EE856E352A}"/>
              </a:ext>
            </a:extLst>
          </p:cNvPr>
          <p:cNvPicPr>
            <a:picLocks noChangeAspect="1"/>
          </p:cNvPicPr>
          <p:nvPr/>
        </p:nvPicPr>
        <p:blipFill>
          <a:blip r:embed="rId3"/>
          <a:stretch>
            <a:fillRect/>
          </a:stretch>
        </p:blipFill>
        <p:spPr>
          <a:xfrm>
            <a:off x="5676960" y="1069800"/>
            <a:ext cx="3261090" cy="2038181"/>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E845B83C-5642-CCC4-21C7-5A636816D9FF}"/>
              </a:ext>
            </a:extLst>
          </p:cNvPr>
          <p:cNvPicPr>
            <a:picLocks noChangeAspect="1"/>
          </p:cNvPicPr>
          <p:nvPr/>
        </p:nvPicPr>
        <p:blipFill>
          <a:blip r:embed="rId4"/>
          <a:stretch>
            <a:fillRect/>
          </a:stretch>
        </p:blipFill>
        <p:spPr>
          <a:xfrm>
            <a:off x="5676961" y="3093299"/>
            <a:ext cx="3261089" cy="1960801"/>
          </a:xfrm>
          <a:prstGeom prst="rect">
            <a:avLst/>
          </a:prstGeom>
        </p:spPr>
      </p:pic>
      <p:sp>
        <p:nvSpPr>
          <p:cNvPr id="17" name="TextBox 16">
            <a:extLst>
              <a:ext uri="{FF2B5EF4-FFF2-40B4-BE49-F238E27FC236}">
                <a16:creationId xmlns:a16="http://schemas.microsoft.com/office/drawing/2014/main" id="{2F1A1843-4A38-9900-9FAC-6515AB9DDFAC}"/>
              </a:ext>
            </a:extLst>
          </p:cNvPr>
          <p:cNvSpPr txBox="1"/>
          <p:nvPr/>
        </p:nvSpPr>
        <p:spPr>
          <a:xfrm>
            <a:off x="0" y="2571750"/>
            <a:ext cx="5411549" cy="738664"/>
          </a:xfrm>
          <a:prstGeom prst="rect">
            <a:avLst/>
          </a:prstGeom>
          <a:noFill/>
        </p:spPr>
        <p:txBody>
          <a:bodyPr wrap="square">
            <a:spAutoFit/>
          </a:bodyPr>
          <a:lstStyle/>
          <a:p>
            <a:pPr marL="285750" indent="-285750">
              <a:buFont typeface="Arial" panose="020B0604020202020204" pitchFamily="34" charset="0"/>
              <a:buChar char="•"/>
            </a:pPr>
            <a:r>
              <a:rPr lang="en-GB" dirty="0">
                <a:hlinkClick r:id="rId5"/>
              </a:rPr>
              <a:t>https://</a:t>
            </a:r>
            <a:r>
              <a:rPr lang="en-GB" dirty="0" err="1">
                <a:hlinkClick r:id="rId5"/>
              </a:rPr>
              <a:t>github.com</a:t>
            </a:r>
            <a:r>
              <a:rPr lang="en-GB" dirty="0">
                <a:hlinkClick r:id="rId5"/>
              </a:rPr>
              <a:t>/</a:t>
            </a:r>
            <a:r>
              <a:rPr lang="en-GB" dirty="0" err="1">
                <a:hlinkClick r:id="rId5"/>
              </a:rPr>
              <a:t>BredaUniversityADSAI</a:t>
            </a:r>
            <a:r>
              <a:rPr lang="en-GB" dirty="0">
                <a:hlinkClick r:id="rId5"/>
              </a:rPr>
              <a:t>/2023-24b-fai1-adsai-dariavladutu236578/blob/main/</a:t>
            </a:r>
            <a:r>
              <a:rPr lang="en-GB" dirty="0" err="1">
                <a:hlinkClick r:id="rId5"/>
              </a:rPr>
              <a:t>DataLabPrep</a:t>
            </a:r>
            <a:r>
              <a:rPr lang="en-GB" dirty="0">
                <a:hlinkClick r:id="rId5"/>
              </a:rPr>
              <a:t>/NAC_data_2022_2023/Final_Deliverable_Y1BlockB.ipynb</a:t>
            </a:r>
            <a:endParaRPr lang="en-RO" dirty="0"/>
          </a:p>
        </p:txBody>
      </p:sp>
    </p:spTree>
    <p:extLst>
      <p:ext uri="{BB962C8B-B14F-4D97-AF65-F5344CB8AC3E}">
        <p14:creationId xmlns:p14="http://schemas.microsoft.com/office/powerpoint/2010/main" val="4509378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6</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Reporting</a:t>
            </a: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lgn="ctr"/>
            <a:r>
              <a:rPr lang="en-US" dirty="0"/>
              <a:t>The student is able to communicate technical concepts by means of a structured, coherent, and well-formatted professional report.</a:t>
            </a:r>
          </a:p>
        </p:txBody>
      </p:sp>
      <p:sp>
        <p:nvSpPr>
          <p:cNvPr id="470" name="Google Shape;470;p49"/>
          <p:cNvSpPr txBox="1"/>
          <p:nvPr/>
        </p:nvSpPr>
        <p:spPr>
          <a:xfrm>
            <a:off x="0" y="285721"/>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rPr>
              <a:t>6</a:t>
            </a:r>
          </a:p>
        </p:txBody>
      </p:sp>
    </p:spTree>
    <p:extLst>
      <p:ext uri="{BB962C8B-B14F-4D97-AF65-F5344CB8AC3E}">
        <p14:creationId xmlns:p14="http://schemas.microsoft.com/office/powerpoint/2010/main" val="18165061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1"/>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6</a:t>
            </a:r>
            <a:endParaRPr dirty="0"/>
          </a:p>
        </p:txBody>
      </p:sp>
      <p:sp>
        <p:nvSpPr>
          <p:cNvPr id="487" name="Google Shape;487;p51"/>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88" name="Google Shape;488;p51"/>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171450" indent="-171450">
              <a:lnSpc>
                <a:spcPct val="115000"/>
              </a:lnSpc>
            </a:pPr>
            <a:r>
              <a:rPr lang="en-US" sz="900" i="1" dirty="0">
                <a:solidFill>
                  <a:schemeClr val="lt1"/>
                </a:solidFill>
                <a:latin typeface="Helvetica Neue"/>
                <a:ea typeface="Helvetica Neue"/>
                <a:cs typeface="Helvetica Neue"/>
                <a:sym typeface="Helvetica Neue"/>
              </a:rPr>
              <a:t>I have delivered a well-written and constructed report thar includes a comprehensive description of and a Machine Learning oriented solution to the business problem.</a:t>
            </a:r>
          </a:p>
          <a:p>
            <a:pPr marL="171450" indent="-171450">
              <a:lnSpc>
                <a:spcPct val="115000"/>
              </a:lnSpc>
            </a:pPr>
            <a:r>
              <a:rPr lang="en-US" sz="900" i="1" dirty="0">
                <a:solidFill>
                  <a:schemeClr val="lt1"/>
                </a:solidFill>
                <a:latin typeface="Helvetica Neue"/>
                <a:ea typeface="Helvetica Neue"/>
                <a:cs typeface="Helvetica Neue"/>
                <a:sym typeface="Helvetica Neue"/>
              </a:rPr>
              <a:t>The model chosen for solving said problem was described and illustrated appropriately functionality-wise.</a:t>
            </a:r>
          </a:p>
          <a:p>
            <a:pPr marL="171450" indent="-171450">
              <a:lnSpc>
                <a:spcPct val="115000"/>
              </a:lnSpc>
            </a:pPr>
            <a:r>
              <a:rPr lang="en-US" sz="900" i="1" dirty="0">
                <a:solidFill>
                  <a:schemeClr val="lt1"/>
                </a:solidFill>
                <a:latin typeface="Helvetica Neue"/>
                <a:ea typeface="Helvetica Neue"/>
                <a:cs typeface="Helvetica Neue"/>
                <a:sym typeface="Helvetica Neue"/>
              </a:rPr>
              <a:t>The proposed solution was properly analyzed and evaluated based on its relevance for the business case, while also highlighting the role of AI and ML in the larger context of the business case.</a:t>
            </a:r>
          </a:p>
          <a:p>
            <a:pPr marL="171450" indent="-171450">
              <a:lnSpc>
                <a:spcPct val="115000"/>
              </a:lnSpc>
            </a:pPr>
            <a:r>
              <a:rPr lang="en-US" sz="900" i="1" dirty="0">
                <a:solidFill>
                  <a:schemeClr val="lt1"/>
                </a:solidFill>
                <a:latin typeface="Helvetica Neue"/>
                <a:ea typeface="Helvetica Neue"/>
                <a:cs typeface="Helvetica Neue"/>
                <a:sym typeface="Helvetica Neue"/>
              </a:rPr>
              <a:t>In terms of writing requirements, the wanted word count of 2500 ± 200 was achieved (), spelling and punctuation have been checked and are correct, the page formatting respects APA7 prerequisites, and the report does not knowingly contain any biased language. The paper is written using UK English, formally, without cliches, jargon or impersonal language. All sources have been appropriately sources at the end of the report.</a:t>
            </a:r>
          </a:p>
          <a:p>
            <a:pPr marL="171450" indent="-171450">
              <a:lnSpc>
                <a:spcPct val="115000"/>
              </a:lnSpc>
            </a:pPr>
            <a:endParaRPr lang="en-US" sz="900" i="1" dirty="0">
              <a:solidFill>
                <a:schemeClr val="lt1"/>
              </a:solidFill>
              <a:latin typeface="Helvetica Neue"/>
              <a:ea typeface="Helvetica Neue"/>
              <a:cs typeface="Helvetica Neue"/>
              <a:sym typeface="Helvetica Neue"/>
            </a:endParaRPr>
          </a:p>
          <a:p>
            <a:pPr marL="171450" indent="-171450">
              <a:lnSpc>
                <a:spcPct val="115000"/>
              </a:lnSpc>
            </a:pPr>
            <a:endParaRPr sz="900" i="1" dirty="0">
              <a:solidFill>
                <a:schemeClr val="lt1"/>
              </a:solidFill>
              <a:latin typeface="Helvetica Neue"/>
              <a:ea typeface="Helvetica Neue"/>
              <a:cs typeface="Helvetica Neue"/>
              <a:sym typeface="Helvetica Neue"/>
            </a:endParaRPr>
          </a:p>
        </p:txBody>
      </p:sp>
      <p:sp>
        <p:nvSpPr>
          <p:cNvPr id="490" name="Google Shape;490;p51"/>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6</a:t>
            </a:r>
          </a:p>
        </p:txBody>
      </p:sp>
      <p:sp>
        <p:nvSpPr>
          <p:cNvPr id="491" name="Google Shape;491;p51"/>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dirty="0"/>
              <a:t>The student is able to communicate technical concepts by means of a structured, coherent, and well-formatted professional report.	</a:t>
            </a:r>
          </a:p>
        </p:txBody>
      </p:sp>
      <p:sp>
        <p:nvSpPr>
          <p:cNvPr id="2" name="Google Shape;459;p48">
            <a:extLst>
              <a:ext uri="{FF2B5EF4-FFF2-40B4-BE49-F238E27FC236}">
                <a16:creationId xmlns:a16="http://schemas.microsoft.com/office/drawing/2014/main" id="{1BD666A3-3E09-FAAB-6BAB-6A277FFC46C3}"/>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US" dirty="0"/>
              <a:t>The student is able to communicate technical concepts by means of a structured, coherent, and well-formatted professional report.</a:t>
            </a:r>
          </a:p>
        </p:txBody>
      </p:sp>
      <p:sp>
        <p:nvSpPr>
          <p:cNvPr id="3" name="Google Shape;462;p48">
            <a:extLst>
              <a:ext uri="{FF2B5EF4-FFF2-40B4-BE49-F238E27FC236}">
                <a16:creationId xmlns:a16="http://schemas.microsoft.com/office/drawing/2014/main" id="{9B07916A-6E70-4FAD-C594-B55357D1C043}"/>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dirty="0"/>
              <a:t>Reporting</a:t>
            </a:r>
          </a:p>
        </p:txBody>
      </p:sp>
      <p:pic>
        <p:nvPicPr>
          <p:cNvPr id="5" name="Picture 4" descr="A close-up of a paper&#10;&#10;Description automatically generated">
            <a:extLst>
              <a:ext uri="{FF2B5EF4-FFF2-40B4-BE49-F238E27FC236}">
                <a16:creationId xmlns:a16="http://schemas.microsoft.com/office/drawing/2014/main" id="{79542612-8A5A-3875-220A-17E980FA532F}"/>
              </a:ext>
            </a:extLst>
          </p:cNvPr>
          <p:cNvPicPr>
            <a:picLocks noChangeAspect="1"/>
          </p:cNvPicPr>
          <p:nvPr/>
        </p:nvPicPr>
        <p:blipFill>
          <a:blip r:embed="rId3"/>
          <a:stretch>
            <a:fillRect/>
          </a:stretch>
        </p:blipFill>
        <p:spPr>
          <a:xfrm>
            <a:off x="5783910" y="1152000"/>
            <a:ext cx="3177210" cy="2098615"/>
          </a:xfrm>
          <a:prstGeom prst="rect">
            <a:avLst/>
          </a:prstGeom>
        </p:spPr>
      </p:pic>
      <p:pic>
        <p:nvPicPr>
          <p:cNvPr id="7" name="Picture 6" descr="A close-up of a paper&#10;&#10;Description automatically generated">
            <a:extLst>
              <a:ext uri="{FF2B5EF4-FFF2-40B4-BE49-F238E27FC236}">
                <a16:creationId xmlns:a16="http://schemas.microsoft.com/office/drawing/2014/main" id="{C4353BE0-4558-C964-E67B-E7EF4B345713}"/>
              </a:ext>
            </a:extLst>
          </p:cNvPr>
          <p:cNvPicPr>
            <a:picLocks noChangeAspect="1"/>
          </p:cNvPicPr>
          <p:nvPr/>
        </p:nvPicPr>
        <p:blipFill>
          <a:blip r:embed="rId4"/>
          <a:stretch>
            <a:fillRect/>
          </a:stretch>
        </p:blipFill>
        <p:spPr>
          <a:xfrm>
            <a:off x="5792698" y="3114395"/>
            <a:ext cx="3177210" cy="2029105"/>
          </a:xfrm>
          <a:prstGeom prst="rect">
            <a:avLst/>
          </a:prstGeom>
        </p:spPr>
      </p:pic>
      <p:sp>
        <p:nvSpPr>
          <p:cNvPr id="9" name="TextBox 8">
            <a:extLst>
              <a:ext uri="{FF2B5EF4-FFF2-40B4-BE49-F238E27FC236}">
                <a16:creationId xmlns:a16="http://schemas.microsoft.com/office/drawing/2014/main" id="{2CE3C77A-BAED-0BBD-0C00-AADF382E6C2D}"/>
              </a:ext>
            </a:extLst>
          </p:cNvPr>
          <p:cNvSpPr txBox="1"/>
          <p:nvPr/>
        </p:nvSpPr>
        <p:spPr>
          <a:xfrm>
            <a:off x="174092" y="4193520"/>
            <a:ext cx="4632384" cy="600164"/>
          </a:xfrm>
          <a:prstGeom prst="rect">
            <a:avLst/>
          </a:prstGeom>
          <a:noFill/>
        </p:spPr>
        <p:txBody>
          <a:bodyPr wrap="square">
            <a:spAutoFit/>
          </a:bodyPr>
          <a:lstStyle/>
          <a:p>
            <a:pPr marL="171450" indent="-171450">
              <a:buFont typeface="Arial" panose="020B0604020202020204" pitchFamily="34" charset="0"/>
              <a:buChar char="•"/>
            </a:pPr>
            <a:r>
              <a:rPr lang="en-RO" sz="1100" dirty="0">
                <a:hlinkClick r:id="rId5"/>
              </a:rPr>
              <a:t>https://github.com/BredaUniversityADSAI/2023-24b-fai1-adsai-dariavladutu236578/blob/main/Academic%20writing/Vladutu_Daria_236578_Year1BlockBReport.pdf</a:t>
            </a:r>
            <a:endParaRPr lang="en-RO" sz="1100" dirty="0"/>
          </a:p>
        </p:txBody>
      </p:sp>
    </p:spTree>
    <p:extLst>
      <p:ext uri="{BB962C8B-B14F-4D97-AF65-F5344CB8AC3E}">
        <p14:creationId xmlns:p14="http://schemas.microsoft.com/office/powerpoint/2010/main" val="3432392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Where am I starting?</a:t>
            </a:r>
            <a:endParaRPr/>
          </a:p>
        </p:txBody>
      </p:sp>
      <p:sp>
        <p:nvSpPr>
          <p:cNvPr id="123" name="Google Shape;123;p16"/>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400"/>
              <a:t>1/</a:t>
            </a:r>
            <a:r>
              <a:rPr lang="en"/>
              <a:t>2</a:t>
            </a:r>
            <a:endParaRPr sz="1400"/>
          </a:p>
        </p:txBody>
      </p:sp>
      <p:sp>
        <p:nvSpPr>
          <p:cNvPr id="124" name="Google Shape;124;p16"/>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25" name="Google Shape;125;p16"/>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Feedback from previous assessment -								     Previous block’s grade</a:t>
            </a:r>
            <a:endParaRPr b="0" i="1" dirty="0"/>
          </a:p>
        </p:txBody>
      </p:sp>
      <p:sp>
        <p:nvSpPr>
          <p:cNvPr id="126" name="Google Shape;126;p16"/>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The visualizations were not appropriate in certain contexts; I had grammar mistakes; I did not submit my quizzes on time.</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My interpretation / key takeaways</a:t>
            </a:r>
            <a:endParaRPr sz="1400" b="1" dirty="0"/>
          </a:p>
          <a:p>
            <a:pPr marL="0" lvl="0" indent="0" algn="just" rtl="0">
              <a:spcBef>
                <a:spcPts val="800"/>
              </a:spcBef>
              <a:spcAft>
                <a:spcPts val="800"/>
              </a:spcAft>
              <a:buNone/>
            </a:pPr>
            <a:r>
              <a:rPr lang="en" dirty="0"/>
              <a:t>I learned that I should manage my time better so I can get everything done in a timely matter. Additionally, I learned that prioritizing certain tasks is key if I want to finish my work. My main mistake was that at moments when I was behind on school work, instead of focusing on the more important tasks, I tried to do everything at once. This resulted in everything being half-done instead of half the work being fully done.</a:t>
            </a:r>
          </a:p>
          <a:p>
            <a:pPr marL="0" lvl="0" indent="0" algn="just" rtl="0">
              <a:spcBef>
                <a:spcPts val="800"/>
              </a:spcBef>
              <a:spcAft>
                <a:spcPts val="800"/>
              </a:spcAft>
              <a:buNone/>
            </a:pPr>
            <a:r>
              <a:rPr lang="en" dirty="0"/>
              <a:t>My grade resulted from the misuse of evidence links.</a:t>
            </a:r>
          </a:p>
        </p:txBody>
      </p:sp>
      <p:sp>
        <p:nvSpPr>
          <p:cNvPr id="127" name="Google Shape;127;p16"/>
          <p:cNvSpPr txBox="1"/>
          <p:nvPr/>
        </p:nvSpPr>
        <p:spPr>
          <a:xfrm>
            <a:off x="7918704" y="7529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1.8</a:t>
            </a:r>
            <a:endParaRPr sz="3600" b="1" dirty="0">
              <a:solidFill>
                <a:srgbClr val="434343"/>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7</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indent="0"/>
            <a:r>
              <a:rPr lang="en-US" dirty="0"/>
              <a:t>Calculus and Linear Algebra</a:t>
            </a: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lgn="ctr"/>
            <a:r>
              <a:rPr lang="en-US" dirty="0"/>
              <a:t> Students develop a basic understanding of calculus and linear algebra and are able to implement a machine learning model from scratch. </a:t>
            </a:r>
          </a:p>
        </p:txBody>
      </p:sp>
      <p:sp>
        <p:nvSpPr>
          <p:cNvPr id="470" name="Google Shape;470;p49"/>
          <p:cNvSpPr txBox="1"/>
          <p:nvPr/>
        </p:nvSpPr>
        <p:spPr>
          <a:xfrm>
            <a:off x="0" y="628621"/>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rPr>
              <a:t>7</a:t>
            </a:r>
          </a:p>
        </p:txBody>
      </p:sp>
    </p:spTree>
    <p:extLst>
      <p:ext uri="{BB962C8B-B14F-4D97-AF65-F5344CB8AC3E}">
        <p14:creationId xmlns:p14="http://schemas.microsoft.com/office/powerpoint/2010/main" val="5097936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1"/>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7</a:t>
            </a:r>
            <a:endParaRPr dirty="0"/>
          </a:p>
        </p:txBody>
      </p:sp>
      <p:sp>
        <p:nvSpPr>
          <p:cNvPr id="487" name="Google Shape;487;p51"/>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88" name="Google Shape;488;p51"/>
          <p:cNvSpPr txBox="1">
            <a:spLocks noGrp="1"/>
          </p:cNvSpPr>
          <p:nvPr>
            <p:ph type="body" idx="1"/>
          </p:nvPr>
        </p:nvSpPr>
        <p:spPr>
          <a:xfrm>
            <a:off x="182880" y="1069848"/>
            <a:ext cx="3990359" cy="3895200"/>
          </a:xfrm>
          <a:prstGeom prst="rect">
            <a:avLst/>
          </a:prstGeom>
        </p:spPr>
        <p:txBody>
          <a:bodyPr spcFirstLastPara="1" wrap="square" lIns="91425" tIns="91425" rIns="91425" bIns="91425" anchor="t" anchorCtr="0">
            <a:noAutofit/>
          </a:bodyPr>
          <a:lstStyle/>
          <a:p>
            <a:pPr marL="171450" indent="-171450">
              <a:lnSpc>
                <a:spcPct val="115000"/>
              </a:lnSpc>
            </a:pPr>
            <a:r>
              <a:rPr lang="en-US" sz="900" i="1" dirty="0">
                <a:solidFill>
                  <a:schemeClr val="lt1"/>
                </a:solidFill>
                <a:latin typeface="Helvetica Neue"/>
                <a:ea typeface="Helvetica Neue"/>
                <a:cs typeface="Helvetica Neue"/>
                <a:sym typeface="Helvetica Neue"/>
              </a:rPr>
              <a:t>I learned how to perform elementary operations on matrices not only by hand but also using the NumPy library.</a:t>
            </a:r>
          </a:p>
          <a:p>
            <a:pPr marL="171450" indent="-171450">
              <a:lnSpc>
                <a:spcPct val="115000"/>
              </a:lnSpc>
            </a:pPr>
            <a:r>
              <a:rPr lang="en-US" sz="900" i="1" dirty="0">
                <a:solidFill>
                  <a:schemeClr val="lt1"/>
                </a:solidFill>
                <a:latin typeface="Helvetica Neue"/>
                <a:ea typeface="Helvetica Neue"/>
                <a:cs typeface="Helvetica Neue"/>
                <a:sym typeface="Helvetica Neue"/>
              </a:rPr>
              <a:t>I am able to calculate the derivatives of mathematical functions and I have gained an understanding of computing gradients for multivariate functions.</a:t>
            </a:r>
          </a:p>
          <a:p>
            <a:pPr marL="171450" indent="-171450">
              <a:lnSpc>
                <a:spcPct val="115000"/>
              </a:lnSpc>
            </a:pPr>
            <a:r>
              <a:rPr lang="en-US" sz="900" i="1" dirty="0">
                <a:solidFill>
                  <a:schemeClr val="lt1"/>
                </a:solidFill>
                <a:latin typeface="Helvetica Neue"/>
                <a:ea typeface="Helvetica Neue"/>
                <a:cs typeface="Helvetica Neue"/>
                <a:sym typeface="Helvetica Neue"/>
              </a:rPr>
              <a:t>I have understood how to optimize algorithms for training ML models and I have implemented them for solving simple mathematical optimization problems.</a:t>
            </a:r>
            <a:endParaRPr sz="900" i="1" dirty="0">
              <a:solidFill>
                <a:schemeClr val="lt1"/>
              </a:solidFill>
              <a:latin typeface="Helvetica Neue"/>
              <a:ea typeface="Helvetica Neue"/>
              <a:cs typeface="Helvetica Neue"/>
              <a:sym typeface="Helvetica Neue"/>
            </a:endParaRPr>
          </a:p>
        </p:txBody>
      </p:sp>
      <p:sp>
        <p:nvSpPr>
          <p:cNvPr id="490" name="Google Shape;490;p51"/>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7</a:t>
            </a:r>
          </a:p>
        </p:txBody>
      </p:sp>
      <p:sp>
        <p:nvSpPr>
          <p:cNvPr id="491" name="Google Shape;491;p51"/>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dirty="0"/>
              <a:t>The student is able to perform elementary operations on matrices and understand the concepts of derivatives, gradients, optimization algorithms, and can implement a simple machine learning model from scratch.</a:t>
            </a:r>
          </a:p>
        </p:txBody>
      </p:sp>
      <p:sp>
        <p:nvSpPr>
          <p:cNvPr id="2" name="Google Shape;459;p48">
            <a:extLst>
              <a:ext uri="{FF2B5EF4-FFF2-40B4-BE49-F238E27FC236}">
                <a16:creationId xmlns:a16="http://schemas.microsoft.com/office/drawing/2014/main" id="{1BD666A3-3E09-FAAB-6BAB-6A277FFC46C3}"/>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US" dirty="0"/>
              <a:t>Students develop a basic understanding of calculus and linear algebra and are able to implement a machine learning model from scratch. </a:t>
            </a:r>
          </a:p>
        </p:txBody>
      </p:sp>
      <p:sp>
        <p:nvSpPr>
          <p:cNvPr id="3" name="Google Shape;462;p48">
            <a:extLst>
              <a:ext uri="{FF2B5EF4-FFF2-40B4-BE49-F238E27FC236}">
                <a16:creationId xmlns:a16="http://schemas.microsoft.com/office/drawing/2014/main" id="{9B07916A-6E70-4FAD-C594-B55357D1C043}"/>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r>
              <a:rPr lang="en-US" dirty="0"/>
              <a:t>Calculus and Linear Algebra</a:t>
            </a:r>
          </a:p>
        </p:txBody>
      </p:sp>
      <p:pic>
        <p:nvPicPr>
          <p:cNvPr id="7" name="Picture 6" descr="A screenshot of a computer&#10;&#10;Description automatically generated">
            <a:extLst>
              <a:ext uri="{FF2B5EF4-FFF2-40B4-BE49-F238E27FC236}">
                <a16:creationId xmlns:a16="http://schemas.microsoft.com/office/drawing/2014/main" id="{E2F1268C-E3E0-6AE2-B8A6-272FB3231130}"/>
              </a:ext>
            </a:extLst>
          </p:cNvPr>
          <p:cNvPicPr>
            <a:picLocks noChangeAspect="1"/>
          </p:cNvPicPr>
          <p:nvPr/>
        </p:nvPicPr>
        <p:blipFill>
          <a:blip r:embed="rId3"/>
          <a:stretch>
            <a:fillRect/>
          </a:stretch>
        </p:blipFill>
        <p:spPr>
          <a:xfrm>
            <a:off x="5819950" y="1237533"/>
            <a:ext cx="3272617" cy="1835676"/>
          </a:xfrm>
          <a:prstGeom prst="rect">
            <a:avLst/>
          </a:prstGeom>
        </p:spPr>
      </p:pic>
      <p:sp>
        <p:nvSpPr>
          <p:cNvPr id="9" name="TextBox 8">
            <a:extLst>
              <a:ext uri="{FF2B5EF4-FFF2-40B4-BE49-F238E27FC236}">
                <a16:creationId xmlns:a16="http://schemas.microsoft.com/office/drawing/2014/main" id="{ED523E58-AE10-A829-94E2-68C16DA03740}"/>
              </a:ext>
            </a:extLst>
          </p:cNvPr>
          <p:cNvSpPr txBox="1"/>
          <p:nvPr/>
        </p:nvSpPr>
        <p:spPr>
          <a:xfrm>
            <a:off x="4366387" y="1237533"/>
            <a:ext cx="1493633" cy="1546577"/>
          </a:xfrm>
          <a:prstGeom prst="rect">
            <a:avLst/>
          </a:prstGeom>
          <a:noFill/>
        </p:spPr>
        <p:txBody>
          <a:bodyPr wrap="square">
            <a:spAutoFit/>
          </a:bodyPr>
          <a:lstStyle/>
          <a:p>
            <a:pPr marL="171450" indent="-171450" algn="r">
              <a:buFont typeface="Arial" panose="020B0604020202020204" pitchFamily="34" charset="0"/>
              <a:buChar char="•"/>
            </a:pPr>
            <a:r>
              <a:rPr lang="en-RO" sz="1050" dirty="0">
                <a:hlinkClick r:id="rId4"/>
              </a:rPr>
              <a:t>https://github.com/BredaUniversityADSAI/2023-24b-fai1-adsai-dariavladutu236578/blob/main/Deliverables/ILO7/EleOpeCod_236578.ipynb</a:t>
            </a:r>
            <a:endParaRPr lang="en-RO" sz="1050" dirty="0"/>
          </a:p>
        </p:txBody>
      </p:sp>
      <p:pic>
        <p:nvPicPr>
          <p:cNvPr id="11" name="Picture 10" descr="A screenshot of a computer program&#10;&#10;Description automatically generated">
            <a:extLst>
              <a:ext uri="{FF2B5EF4-FFF2-40B4-BE49-F238E27FC236}">
                <a16:creationId xmlns:a16="http://schemas.microsoft.com/office/drawing/2014/main" id="{BD4C059E-D409-E3CE-A216-B443B8D28D50}"/>
              </a:ext>
            </a:extLst>
          </p:cNvPr>
          <p:cNvPicPr>
            <a:picLocks noChangeAspect="1"/>
          </p:cNvPicPr>
          <p:nvPr/>
        </p:nvPicPr>
        <p:blipFill>
          <a:blip r:embed="rId5"/>
          <a:stretch>
            <a:fillRect/>
          </a:stretch>
        </p:blipFill>
        <p:spPr>
          <a:xfrm>
            <a:off x="5819951" y="3094656"/>
            <a:ext cx="3272618" cy="1870392"/>
          </a:xfrm>
          <a:prstGeom prst="rect">
            <a:avLst/>
          </a:prstGeom>
        </p:spPr>
      </p:pic>
      <p:sp>
        <p:nvSpPr>
          <p:cNvPr id="13" name="TextBox 12">
            <a:extLst>
              <a:ext uri="{FF2B5EF4-FFF2-40B4-BE49-F238E27FC236}">
                <a16:creationId xmlns:a16="http://schemas.microsoft.com/office/drawing/2014/main" id="{A134064E-494A-E4C0-E812-6C6240433745}"/>
              </a:ext>
            </a:extLst>
          </p:cNvPr>
          <p:cNvSpPr txBox="1"/>
          <p:nvPr/>
        </p:nvSpPr>
        <p:spPr>
          <a:xfrm>
            <a:off x="4371325" y="3213469"/>
            <a:ext cx="1493634" cy="1384995"/>
          </a:xfrm>
          <a:prstGeom prst="rect">
            <a:avLst/>
          </a:prstGeom>
          <a:noFill/>
        </p:spPr>
        <p:txBody>
          <a:bodyPr wrap="square">
            <a:spAutoFit/>
          </a:bodyPr>
          <a:lstStyle/>
          <a:p>
            <a:pPr marL="171450" indent="-171450">
              <a:buFont typeface="Arial" panose="020B0604020202020204" pitchFamily="34" charset="0"/>
              <a:buChar char="•"/>
            </a:pPr>
            <a:r>
              <a:rPr lang="en-RO" sz="1050" dirty="0">
                <a:hlinkClick r:id="rId6"/>
              </a:rPr>
              <a:t>https://github.com/BredaUniversityADSAI/2023-24b-fai1-adsai-dariavladutu236578/blob/main/Deliverables/ILO7/MulCal_236578.ipynb</a:t>
            </a:r>
            <a:endParaRPr lang="en-RO" sz="1050" dirty="0"/>
          </a:p>
        </p:txBody>
      </p:sp>
      <p:sp>
        <p:nvSpPr>
          <p:cNvPr id="5" name="TextBox 4">
            <a:extLst>
              <a:ext uri="{FF2B5EF4-FFF2-40B4-BE49-F238E27FC236}">
                <a16:creationId xmlns:a16="http://schemas.microsoft.com/office/drawing/2014/main" id="{19820089-DBDC-CCBC-DB32-16E4DC5636BE}"/>
              </a:ext>
            </a:extLst>
          </p:cNvPr>
          <p:cNvSpPr txBox="1"/>
          <p:nvPr/>
        </p:nvSpPr>
        <p:spPr>
          <a:xfrm>
            <a:off x="66532" y="2536300"/>
            <a:ext cx="3990359" cy="2446824"/>
          </a:xfrm>
          <a:prstGeom prst="rect">
            <a:avLst/>
          </a:prstGeom>
          <a:noFill/>
        </p:spPr>
        <p:txBody>
          <a:bodyPr wrap="square">
            <a:spAutoFit/>
          </a:bodyPr>
          <a:lstStyle/>
          <a:p>
            <a:pPr marL="171450" indent="-171450">
              <a:buFont typeface="Arial" panose="020B0604020202020204" pitchFamily="34" charset="0"/>
              <a:buChar char="•"/>
            </a:pPr>
            <a:r>
              <a:rPr lang="en-GB" sz="900" b="0" dirty="0">
                <a:solidFill>
                  <a:schemeClr val="tx2">
                    <a:lumMod val="10000"/>
                  </a:schemeClr>
                </a:solidFill>
                <a:effectLst/>
                <a:highlight>
                  <a:srgbClr val="FFFF00"/>
                </a:highlight>
                <a:latin typeface="Helvetica Neue" panose="02000503000000020004" pitchFamily="2" charset="0"/>
                <a:ea typeface="Helvetica Neue" panose="02000503000000020004" pitchFamily="2" charset="0"/>
                <a:cs typeface="Helvetica Neue" panose="02000503000000020004" pitchFamily="2" charset="0"/>
              </a:rPr>
              <a:t>‘Poor’ criteria:</a:t>
            </a:r>
          </a:p>
          <a:p>
            <a:r>
              <a:rPr lang="en-GB" sz="900" b="0" dirty="0">
                <a:solidFill>
                  <a:schemeClr val="tx2">
                    <a:lumMod val="10000"/>
                  </a:schemeClr>
                </a:solidFill>
                <a:effectLst/>
                <a:highlight>
                  <a:srgbClr val="FFFF00"/>
                </a:highlight>
                <a:latin typeface="Helvetica Neue" panose="02000503000000020004" pitchFamily="2" charset="0"/>
                <a:ea typeface="Helvetica Neue" panose="02000503000000020004" pitchFamily="2" charset="0"/>
                <a:cs typeface="Helvetica Neue" panose="02000503000000020004" pitchFamily="2" charset="0"/>
              </a:rPr>
              <a:t>This is the link to Task 1 on elementary operations on matrices:</a:t>
            </a:r>
            <a:r>
              <a:rPr lang="en-GB" sz="900" b="0" dirty="0">
                <a:solidFill>
                  <a:srgbClr val="D4D4D4"/>
                </a:solidFill>
                <a:effectLst/>
                <a:highlight>
                  <a:srgbClr val="FFFF00"/>
                </a:highlight>
                <a:latin typeface="Helvetica Neue" panose="02000503000000020004" pitchFamily="2" charset="0"/>
                <a:ea typeface="Helvetica Neue" panose="02000503000000020004" pitchFamily="2" charset="0"/>
                <a:cs typeface="Helvetica Neue" panose="02000503000000020004" pitchFamily="2" charset="0"/>
              </a:rPr>
              <a:t> </a:t>
            </a:r>
            <a:r>
              <a:rPr lang="en-GB" sz="900" b="0" dirty="0">
                <a:solidFill>
                  <a:srgbClr val="D4D4D4"/>
                </a:solidFill>
                <a:effectLst/>
                <a:highlight>
                  <a:srgbClr val="FFFF00"/>
                </a:highlight>
                <a:latin typeface="Helvetica Neue" panose="02000503000000020004" pitchFamily="2" charset="0"/>
                <a:ea typeface="Helvetica Neue" panose="02000503000000020004" pitchFamily="2" charset="0"/>
                <a:cs typeface="Helvetica Neue" panose="02000503000000020004" pitchFamily="2" charset="0"/>
                <a:hlinkClick r:id="rId7"/>
              </a:rPr>
              <a:t>https://github.com/BredaUniversityADSAI/2023-24b-fai1-adsai-dariavladutu236578/blob/main/Deliverables/ILO7/EleOpeMat_236578.pdf</a:t>
            </a:r>
            <a:endParaRPr lang="en-GB" sz="900" b="0" dirty="0">
              <a:solidFill>
                <a:srgbClr val="D4D4D4"/>
              </a:solidFill>
              <a:effectLst/>
              <a:highlight>
                <a:srgbClr val="FFFF00"/>
              </a:highlight>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GB" sz="900" dirty="0">
                <a:solidFill>
                  <a:schemeClr val="tx2">
                    <a:lumMod val="10000"/>
                  </a:schemeClr>
                </a:solidFill>
                <a:highlight>
                  <a:srgbClr val="FFFF00"/>
                </a:highlight>
                <a:latin typeface="Helvetica Neue" panose="02000503000000020004" pitchFamily="2" charset="0"/>
                <a:ea typeface="Helvetica Neue" panose="02000503000000020004" pitchFamily="2" charset="0"/>
                <a:cs typeface="Helvetica Neue" panose="02000503000000020004" pitchFamily="2" charset="0"/>
              </a:rPr>
              <a:t>‘Insufficient’ criteria:</a:t>
            </a:r>
            <a:br>
              <a:rPr lang="en-GB" sz="900" dirty="0">
                <a:solidFill>
                  <a:schemeClr val="tx2">
                    <a:lumMod val="10000"/>
                  </a:schemeClr>
                </a:solidFill>
                <a:highlight>
                  <a:srgbClr val="FFFF00"/>
                </a:highlight>
                <a:latin typeface="Helvetica Neue" panose="02000503000000020004" pitchFamily="2" charset="0"/>
                <a:ea typeface="Helvetica Neue" panose="02000503000000020004" pitchFamily="2" charset="0"/>
                <a:cs typeface="Helvetica Neue" panose="02000503000000020004" pitchFamily="2" charset="0"/>
              </a:rPr>
            </a:br>
            <a:r>
              <a:rPr lang="en-GB" sz="900" dirty="0">
                <a:solidFill>
                  <a:schemeClr val="tx2">
                    <a:lumMod val="10000"/>
                  </a:schemeClr>
                </a:solidFill>
                <a:highlight>
                  <a:srgbClr val="FFFF00"/>
                </a:highlight>
                <a:latin typeface="Helvetica Neue" panose="02000503000000020004" pitchFamily="2" charset="0"/>
                <a:ea typeface="Helvetica Neue" panose="02000503000000020004" pitchFamily="2" charset="0"/>
                <a:cs typeface="Helvetica Neue" panose="02000503000000020004" pitchFamily="2" charset="0"/>
              </a:rPr>
              <a:t>This is the link to the certificate of completion of the Khan Academy course:</a:t>
            </a:r>
          </a:p>
          <a:p>
            <a:r>
              <a:rPr lang="en-GB" sz="900" b="0" dirty="0">
                <a:solidFill>
                  <a:srgbClr val="D4D4D4"/>
                </a:solidFill>
                <a:effectLst/>
                <a:highlight>
                  <a:srgbClr val="FFFF00"/>
                </a:highlight>
                <a:latin typeface="Helvetica Neue" panose="02000503000000020004" pitchFamily="2" charset="0"/>
                <a:ea typeface="Helvetica Neue" panose="02000503000000020004" pitchFamily="2" charset="0"/>
                <a:cs typeface="Helvetica Neue" panose="02000503000000020004" pitchFamily="2" charset="0"/>
                <a:hlinkClick r:id="rId8"/>
              </a:rPr>
              <a:t>https://github.com/BredaUniversityADSAI/2023-24b-fai1-adsai-dariavladutu236578/blob/main/Deliverables/ILO7/CalMacLea_236578.pdf</a:t>
            </a:r>
            <a:endParaRPr lang="en-GB" sz="900" b="0" dirty="0">
              <a:solidFill>
                <a:srgbClr val="D4D4D4"/>
              </a:solidFill>
              <a:effectLst/>
              <a:highlight>
                <a:srgbClr val="FFFF00"/>
              </a:highlight>
              <a:latin typeface="Helvetica Neue" panose="02000503000000020004" pitchFamily="2" charset="0"/>
              <a:ea typeface="Helvetica Neue" panose="02000503000000020004" pitchFamily="2" charset="0"/>
              <a:cs typeface="Helvetica Neue" panose="02000503000000020004" pitchFamily="2" charset="0"/>
            </a:endParaRPr>
          </a:p>
          <a:p>
            <a:r>
              <a:rPr lang="en-GB" sz="900" b="0" dirty="0">
                <a:solidFill>
                  <a:schemeClr val="tx2">
                    <a:lumMod val="10000"/>
                  </a:schemeClr>
                </a:solidFill>
                <a:effectLst/>
                <a:highlight>
                  <a:srgbClr val="FFFF00"/>
                </a:highlight>
                <a:latin typeface="Helvetica Neue" panose="02000503000000020004" pitchFamily="2" charset="0"/>
                <a:ea typeface="Helvetica Neue" panose="02000503000000020004" pitchFamily="2" charset="0"/>
                <a:cs typeface="Helvetica Neue" panose="02000503000000020004" pitchFamily="2" charset="0"/>
              </a:rPr>
              <a:t>This is the link for assign</a:t>
            </a:r>
            <a:r>
              <a:rPr lang="en-GB" sz="900" dirty="0">
                <a:solidFill>
                  <a:schemeClr val="tx2">
                    <a:lumMod val="10000"/>
                  </a:schemeClr>
                </a:solidFill>
                <a:highlight>
                  <a:srgbClr val="FFFF00"/>
                </a:highlight>
                <a:latin typeface="Helvetica Neue" panose="02000503000000020004" pitchFamily="2" charset="0"/>
                <a:ea typeface="Helvetica Neue" panose="02000503000000020004" pitchFamily="2" charset="0"/>
                <a:cs typeface="Helvetica Neue" panose="02000503000000020004" pitchFamily="2" charset="0"/>
              </a:rPr>
              <a:t>ments 1-3 for ‘Multivariable Calculus’:</a:t>
            </a:r>
            <a:br>
              <a:rPr lang="en-GB" sz="900" dirty="0">
                <a:solidFill>
                  <a:schemeClr val="tx2">
                    <a:lumMod val="10000"/>
                  </a:schemeClr>
                </a:solidFill>
                <a:highlight>
                  <a:srgbClr val="FFFF00"/>
                </a:highlight>
                <a:latin typeface="Helvetica Neue" panose="02000503000000020004" pitchFamily="2" charset="0"/>
                <a:ea typeface="Helvetica Neue" panose="02000503000000020004" pitchFamily="2" charset="0"/>
                <a:cs typeface="Helvetica Neue" panose="02000503000000020004" pitchFamily="2" charset="0"/>
              </a:rPr>
            </a:br>
            <a:r>
              <a:rPr lang="en-GB" sz="900" dirty="0">
                <a:solidFill>
                  <a:srgbClr val="D4D4D4"/>
                </a:solidFill>
                <a:highlight>
                  <a:srgbClr val="FFFF00"/>
                </a:highlight>
                <a:latin typeface="Helvetica Neue" panose="02000503000000020004" pitchFamily="2" charset="0"/>
                <a:ea typeface="Helvetica Neue" panose="02000503000000020004" pitchFamily="2" charset="0"/>
                <a:cs typeface="Helvetica Neue" panose="02000503000000020004" pitchFamily="2" charset="0"/>
                <a:hlinkClick r:id="rId9"/>
              </a:rPr>
              <a:t>https://github.com/BredaUniversityADSAI/2023-24b-fai1-adsai-dariavladutu236578/blob/main/Deliverables/ILO7/MulCalAss_236578.pdf</a:t>
            </a:r>
            <a:endParaRPr lang="en-GB" sz="900" dirty="0">
              <a:solidFill>
                <a:srgbClr val="D4D4D4"/>
              </a:solidFill>
              <a:highlight>
                <a:srgbClr val="FFFF00"/>
              </a:highlight>
              <a:latin typeface="Helvetica Neue" panose="02000503000000020004" pitchFamily="2" charset="0"/>
              <a:ea typeface="Helvetica Neue" panose="02000503000000020004" pitchFamily="2" charset="0"/>
              <a:cs typeface="Helvetica Neue" panose="02000503000000020004" pitchFamily="2" charset="0"/>
            </a:endParaRPr>
          </a:p>
          <a:p>
            <a:r>
              <a:rPr lang="en-GB" sz="900" b="0" dirty="0">
                <a:solidFill>
                  <a:schemeClr val="tx2">
                    <a:lumMod val="10000"/>
                  </a:schemeClr>
                </a:solidFill>
                <a:effectLst/>
                <a:highlight>
                  <a:srgbClr val="FFFF00"/>
                </a:highlight>
                <a:latin typeface="Helvetica Neue" panose="02000503000000020004" pitchFamily="2" charset="0"/>
                <a:ea typeface="Helvetica Neue" panose="02000503000000020004" pitchFamily="2" charset="0"/>
                <a:cs typeface="Helvetica Neue" panose="02000503000000020004" pitchFamily="2" charset="0"/>
              </a:rPr>
              <a:t>Everything else fo</a:t>
            </a:r>
            <a:r>
              <a:rPr lang="en-GB" sz="900" dirty="0">
                <a:solidFill>
                  <a:schemeClr val="tx2">
                    <a:lumMod val="10000"/>
                  </a:schemeClr>
                </a:solidFill>
                <a:highlight>
                  <a:srgbClr val="FFFF00"/>
                </a:highlight>
                <a:latin typeface="Helvetica Neue" panose="02000503000000020004" pitchFamily="2" charset="0"/>
                <a:ea typeface="Helvetica Neue" panose="02000503000000020004" pitchFamily="2" charset="0"/>
                <a:cs typeface="Helvetica Neue" panose="02000503000000020004" pitchFamily="2" charset="0"/>
              </a:rPr>
              <a:t>r this ILO7 can be found in the final notebook deliverable:</a:t>
            </a:r>
            <a:br>
              <a:rPr lang="en-GB" sz="900" dirty="0">
                <a:solidFill>
                  <a:srgbClr val="D4D4D4"/>
                </a:solidFill>
                <a:highlight>
                  <a:srgbClr val="FFFF00"/>
                </a:highlight>
                <a:latin typeface="Helvetica Neue" panose="02000503000000020004" pitchFamily="2" charset="0"/>
                <a:ea typeface="Helvetica Neue" panose="02000503000000020004" pitchFamily="2" charset="0"/>
                <a:cs typeface="Helvetica Neue" panose="02000503000000020004" pitchFamily="2" charset="0"/>
              </a:rPr>
            </a:br>
            <a:r>
              <a:rPr lang="en-GB" sz="900" dirty="0">
                <a:solidFill>
                  <a:srgbClr val="D4D4D4"/>
                </a:solidFill>
                <a:highlight>
                  <a:srgbClr val="FFFF00"/>
                </a:highlight>
                <a:latin typeface="Helvetica Neue" panose="02000503000000020004" pitchFamily="2" charset="0"/>
                <a:ea typeface="Helvetica Neue" panose="02000503000000020004" pitchFamily="2" charset="0"/>
                <a:cs typeface="Helvetica Neue" panose="02000503000000020004" pitchFamily="2" charset="0"/>
                <a:hlinkClick r:id="rId10"/>
              </a:rPr>
              <a:t>https://github.com/BredaUniversityADSAI/2023-24b-fai1-adsai-dariavladutu236578/blob/main/DataLabPrep/NAC_data_2022_2023/Final_Deliverable_Y1BlockB.ipynb</a:t>
            </a:r>
            <a:endParaRPr lang="en-GB" sz="900" b="0" dirty="0">
              <a:solidFill>
                <a:srgbClr val="D4D4D4"/>
              </a:solidFill>
              <a:effectLst/>
              <a:highlight>
                <a:srgbClr val="FFFF00"/>
              </a:highligh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730022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AC3F83-7CEC-B7D9-62B3-2708ECB37D1F}"/>
              </a:ext>
            </a:extLst>
          </p:cNvPr>
          <p:cNvSpPr>
            <a:spLocks noGrp="1"/>
          </p:cNvSpPr>
          <p:nvPr>
            <p:ph type="body" idx="1"/>
          </p:nvPr>
        </p:nvSpPr>
        <p:spPr/>
        <p:txBody>
          <a:bodyPr/>
          <a:lstStyle/>
          <a:p>
            <a:r>
              <a:rPr lang="en-RO" sz="900" dirty="0">
                <a:latin typeface="Helvetica Neue" panose="02000503000000020004" pitchFamily="2" charset="0"/>
                <a:ea typeface="Helvetica Neue" panose="02000503000000020004" pitchFamily="2" charset="0"/>
                <a:cs typeface="Helvetica Neue" panose="02000503000000020004" pitchFamily="2" charset="0"/>
              </a:rPr>
              <a:t>I have highlited in bright yellow all the changes made to both my Learning Log and my Work Log.</a:t>
            </a:r>
          </a:p>
          <a:p>
            <a:r>
              <a:rPr lang="en-RO" sz="900" dirty="0">
                <a:latin typeface="Helvetica Neue" panose="02000503000000020004" pitchFamily="2" charset="0"/>
                <a:ea typeface="Helvetica Neue" panose="02000503000000020004" pitchFamily="2" charset="0"/>
                <a:cs typeface="Helvetica Neue" panose="02000503000000020004" pitchFamily="2" charset="0"/>
              </a:rPr>
              <a:t>I corrected the links under ILO 3.1, as the Ethics Report was wrongly linked to my </a:t>
            </a:r>
            <a:r>
              <a:rPr lang="en-GB" sz="900" dirty="0" err="1">
                <a:latin typeface="Helvetica Neue" panose="02000503000000020004" pitchFamily="2" charset="0"/>
                <a:ea typeface="Helvetica Neue" panose="02000503000000020004" pitchFamily="2" charset="0"/>
                <a:cs typeface="Helvetica Neue" panose="02000503000000020004" pitchFamily="2" charset="0"/>
              </a:rPr>
              <a:t>GitH</a:t>
            </a:r>
            <a:r>
              <a:rPr lang="en-RO" sz="900" dirty="0">
                <a:latin typeface="Helvetica Neue" panose="02000503000000020004" pitchFamily="2" charset="0"/>
                <a:ea typeface="Helvetica Neue" panose="02000503000000020004" pitchFamily="2" charset="0"/>
                <a:cs typeface="Helvetica Neue" panose="02000503000000020004" pitchFamily="2" charset="0"/>
              </a:rPr>
              <a:t>ub.</a:t>
            </a:r>
          </a:p>
          <a:p>
            <a:r>
              <a:rPr lang="en-RO" sz="900" dirty="0">
                <a:latin typeface="Helvetica Neue" panose="02000503000000020004" pitchFamily="2" charset="0"/>
                <a:ea typeface="Helvetica Neue" panose="02000503000000020004" pitchFamily="2" charset="0"/>
                <a:cs typeface="Helvetica Neue" panose="02000503000000020004" pitchFamily="2" charset="0"/>
              </a:rPr>
              <a:t>I corrected the links under ILO 7. Initially, I believed the evidence for Calculus and Linear Al</a:t>
            </a:r>
            <a:r>
              <a:rPr lang="en-GB" sz="900" dirty="0" err="1">
                <a:latin typeface="Helvetica Neue" panose="02000503000000020004" pitchFamily="2" charset="0"/>
                <a:ea typeface="Helvetica Neue" panose="02000503000000020004" pitchFamily="2" charset="0"/>
                <a:cs typeface="Helvetica Neue" panose="02000503000000020004" pitchFamily="2" charset="0"/>
              </a:rPr>
              <a:t>ge</a:t>
            </a:r>
            <a:r>
              <a:rPr lang="en-RO" sz="900" dirty="0">
                <a:latin typeface="Helvetica Neue" panose="02000503000000020004" pitchFamily="2" charset="0"/>
                <a:ea typeface="Helvetica Neue" panose="02000503000000020004" pitchFamily="2" charset="0"/>
                <a:cs typeface="Helvetica Neue" panose="02000503000000020004" pitchFamily="2" charset="0"/>
              </a:rPr>
              <a:t>bra was only in the final deliverable Jupyter Notebook. All that might not have been linked can be found in the aforementioned notebook.</a:t>
            </a:r>
          </a:p>
          <a:p>
            <a:r>
              <a:rPr lang="en-RO" sz="900" dirty="0">
                <a:latin typeface="Helvetica Neue" panose="02000503000000020004" pitchFamily="2" charset="0"/>
                <a:ea typeface="Helvetica Neue" panose="02000503000000020004" pitchFamily="2" charset="0"/>
                <a:cs typeface="Helvetica Neue" panose="02000503000000020004" pitchFamily="2" charset="0"/>
              </a:rPr>
              <a:t>I modified the directory path in my final deliverable </a:t>
            </a:r>
            <a:r>
              <a:rPr lang="en-GB" sz="900" dirty="0" err="1">
                <a:latin typeface="Helvetica Neue" panose="02000503000000020004" pitchFamily="2" charset="0"/>
                <a:ea typeface="Helvetica Neue" panose="02000503000000020004" pitchFamily="2" charset="0"/>
                <a:cs typeface="Helvetica Neue" panose="02000503000000020004" pitchFamily="2" charset="0"/>
              </a:rPr>
              <a:t>Jupyter</a:t>
            </a:r>
            <a:r>
              <a:rPr lang="en-GB" sz="900" dirty="0">
                <a:latin typeface="Helvetica Neue" panose="02000503000000020004" pitchFamily="2" charset="0"/>
                <a:ea typeface="Helvetica Neue" panose="02000503000000020004" pitchFamily="2" charset="0"/>
                <a:cs typeface="Helvetica Neue" panose="02000503000000020004" pitchFamily="2" charset="0"/>
              </a:rPr>
              <a:t> N</a:t>
            </a:r>
            <a:r>
              <a:rPr lang="en-RO" sz="900" dirty="0">
                <a:latin typeface="Helvetica Neue" panose="02000503000000020004" pitchFamily="2" charset="0"/>
                <a:ea typeface="Helvetica Neue" panose="02000503000000020004" pitchFamily="2" charset="0"/>
                <a:cs typeface="Helvetica Neue" panose="02000503000000020004" pitchFamily="2" charset="0"/>
              </a:rPr>
              <a:t>otebook, as the previous one was wrongly linked to my personal directory path </a:t>
            </a:r>
            <a:r>
              <a:rPr lang="en-GB" sz="900" dirty="0">
                <a:latin typeface="Helvetica Neue" panose="02000503000000020004" pitchFamily="2" charset="0"/>
                <a:ea typeface="Helvetica Neue" panose="02000503000000020004" pitchFamily="2" charset="0"/>
                <a:cs typeface="Helvetica Neue" panose="02000503000000020004" pitchFamily="2" charset="0"/>
              </a:rPr>
              <a:t>o</a:t>
            </a:r>
            <a:r>
              <a:rPr lang="en-RO" sz="900" dirty="0">
                <a:latin typeface="Helvetica Neue" panose="02000503000000020004" pitchFamily="2" charset="0"/>
                <a:ea typeface="Helvetica Neue" panose="02000503000000020004" pitchFamily="2" charset="0"/>
                <a:cs typeface="Helvetica Neue" panose="02000503000000020004" pitchFamily="2" charset="0"/>
              </a:rPr>
              <a:t>n my computer.</a:t>
            </a:r>
          </a:p>
          <a:p>
            <a:r>
              <a:rPr lang="en-RO" sz="900" dirty="0">
                <a:latin typeface="Helvetica Neue" panose="02000503000000020004" pitchFamily="2" charset="0"/>
                <a:ea typeface="Helvetica Neue" panose="02000503000000020004" pitchFamily="2" charset="0"/>
                <a:cs typeface="Helvetica Neue" panose="02000503000000020004" pitchFamily="2" charset="0"/>
              </a:rPr>
              <a:t>I added a couple more descriptions in my work log.</a:t>
            </a:r>
          </a:p>
        </p:txBody>
      </p:sp>
      <p:sp>
        <p:nvSpPr>
          <p:cNvPr id="5" name="Title 4">
            <a:extLst>
              <a:ext uri="{FF2B5EF4-FFF2-40B4-BE49-F238E27FC236}">
                <a16:creationId xmlns:a16="http://schemas.microsoft.com/office/drawing/2014/main" id="{0BFF15BD-7461-9BD9-179E-50097C79D156}"/>
              </a:ext>
            </a:extLst>
          </p:cNvPr>
          <p:cNvSpPr>
            <a:spLocks noGrp="1"/>
          </p:cNvSpPr>
          <p:nvPr>
            <p:ph type="title" idx="3"/>
          </p:nvPr>
        </p:nvSpPr>
        <p:spPr>
          <a:xfrm>
            <a:off x="1143000" y="0"/>
            <a:ext cx="5112762" cy="576000"/>
          </a:xfrm>
        </p:spPr>
        <p:txBody>
          <a:bodyPr/>
          <a:lstStyle/>
          <a:p>
            <a:r>
              <a:rPr lang="en-RO" sz="1000" dirty="0">
                <a:latin typeface="Helvetica Neue" panose="02000503000000020004" pitchFamily="2" charset="0"/>
                <a:ea typeface="Helvetica Neue" panose="02000503000000020004" pitchFamily="2" charset="0"/>
                <a:cs typeface="Helvetica Neue" panose="02000503000000020004" pitchFamily="2" charset="0"/>
              </a:rPr>
              <a:t>Changes made regarding the second opportunity</a:t>
            </a:r>
          </a:p>
        </p:txBody>
      </p:sp>
      <p:sp>
        <p:nvSpPr>
          <p:cNvPr id="7" name="Title 6">
            <a:extLst>
              <a:ext uri="{FF2B5EF4-FFF2-40B4-BE49-F238E27FC236}">
                <a16:creationId xmlns:a16="http://schemas.microsoft.com/office/drawing/2014/main" id="{972AD21E-DD16-A344-6A8A-5EF08742E272}"/>
              </a:ext>
            </a:extLst>
          </p:cNvPr>
          <p:cNvSpPr>
            <a:spLocks noGrp="1"/>
          </p:cNvSpPr>
          <p:nvPr>
            <p:ph type="title" idx="5"/>
          </p:nvPr>
        </p:nvSpPr>
        <p:spPr>
          <a:xfrm>
            <a:off x="0" y="568363"/>
            <a:ext cx="8160750" cy="493800"/>
          </a:xfrm>
        </p:spPr>
        <p:txBody>
          <a:bodyPr/>
          <a:lstStyle/>
          <a:p>
            <a:r>
              <a:rPr lang="en-GB" b="0" i="0" dirty="0">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Add at least one additional slide to Section C of the Learning Log. Here, describe all the changes you made regarding the second opportunity assignment.</a:t>
            </a:r>
            <a:endParaRPr lang="en-RO"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itle 7">
            <a:extLst>
              <a:ext uri="{FF2B5EF4-FFF2-40B4-BE49-F238E27FC236}">
                <a16:creationId xmlns:a16="http://schemas.microsoft.com/office/drawing/2014/main" id="{CFB8F5F4-A41F-266B-3BD7-7E2832350A76}"/>
              </a:ext>
            </a:extLst>
          </p:cNvPr>
          <p:cNvSpPr>
            <a:spLocks noGrp="1"/>
          </p:cNvSpPr>
          <p:nvPr>
            <p:ph type="title" idx="6"/>
          </p:nvPr>
        </p:nvSpPr>
        <p:spPr>
          <a:xfrm>
            <a:off x="161250" y="0"/>
            <a:ext cx="1368600" cy="576000"/>
          </a:xfrm>
        </p:spPr>
        <p:txBody>
          <a:bodyPr/>
          <a:lstStyle/>
          <a:p>
            <a:r>
              <a:rPr lang="en-RO" sz="1600" dirty="0">
                <a:solidFill>
                  <a:srgbClr val="000000"/>
                </a:solidFill>
                <a:highlight>
                  <a:srgbClr val="FFFF00"/>
                </a:highlight>
              </a:rPr>
              <a:t>RETAKE</a:t>
            </a:r>
            <a:endParaRPr lang="en-RO" dirty="0">
              <a:solidFill>
                <a:srgbClr val="000000"/>
              </a:solidFill>
              <a:highlight>
                <a:srgbClr val="FFFF00"/>
              </a:highlight>
            </a:endParaRPr>
          </a:p>
        </p:txBody>
      </p:sp>
      <p:pic>
        <p:nvPicPr>
          <p:cNvPr id="6" name="Picture 5" descr="A screenshot of a computer&#10;&#10;Description automatically generated">
            <a:extLst>
              <a:ext uri="{FF2B5EF4-FFF2-40B4-BE49-F238E27FC236}">
                <a16:creationId xmlns:a16="http://schemas.microsoft.com/office/drawing/2014/main" id="{6EDFFF34-B45D-0ED4-FE80-61AE8EA9F84C}"/>
              </a:ext>
            </a:extLst>
          </p:cNvPr>
          <p:cNvPicPr>
            <a:picLocks noChangeAspect="1"/>
          </p:cNvPicPr>
          <p:nvPr/>
        </p:nvPicPr>
        <p:blipFill>
          <a:blip r:embed="rId2"/>
          <a:stretch>
            <a:fillRect/>
          </a:stretch>
        </p:blipFill>
        <p:spPr>
          <a:xfrm>
            <a:off x="5747993" y="1259456"/>
            <a:ext cx="3213127" cy="1802921"/>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546C3A12-44FA-950B-4358-4B48A203F3D3}"/>
              </a:ext>
            </a:extLst>
          </p:cNvPr>
          <p:cNvPicPr>
            <a:picLocks noChangeAspect="1"/>
          </p:cNvPicPr>
          <p:nvPr/>
        </p:nvPicPr>
        <p:blipFill>
          <a:blip r:embed="rId3"/>
          <a:stretch>
            <a:fillRect/>
          </a:stretch>
        </p:blipFill>
        <p:spPr>
          <a:xfrm>
            <a:off x="5655856" y="3062377"/>
            <a:ext cx="3397400" cy="1902671"/>
          </a:xfrm>
          <a:prstGeom prst="rect">
            <a:avLst/>
          </a:prstGeom>
        </p:spPr>
      </p:pic>
      <p:sp>
        <p:nvSpPr>
          <p:cNvPr id="19" name="TextBox 18">
            <a:extLst>
              <a:ext uri="{FF2B5EF4-FFF2-40B4-BE49-F238E27FC236}">
                <a16:creationId xmlns:a16="http://schemas.microsoft.com/office/drawing/2014/main" id="{D71F9EC1-ADD5-CD45-5605-4F199BF41766}"/>
              </a:ext>
            </a:extLst>
          </p:cNvPr>
          <p:cNvSpPr txBox="1"/>
          <p:nvPr/>
        </p:nvSpPr>
        <p:spPr>
          <a:xfrm>
            <a:off x="4572000" y="2302691"/>
            <a:ext cx="1039183" cy="1938992"/>
          </a:xfrm>
          <a:prstGeom prst="rect">
            <a:avLst/>
          </a:prstGeom>
          <a:noFill/>
        </p:spPr>
        <p:txBody>
          <a:bodyPr wrap="square">
            <a:spAutoFit/>
          </a:bodyPr>
          <a:lstStyle/>
          <a:p>
            <a:r>
              <a:rPr lang="en-RO" sz="1000" dirty="0">
                <a:hlinkClick r:id="rId4"/>
              </a:rPr>
              <a:t>https://github.com/BredaUniversityADSAI/2023-24b-fai1-adsai-dariavladutu236578/blob/main/Deliverables/._Learning%20Log%202023-24Y1B%20ADS_AI.pptx</a:t>
            </a:r>
            <a:endParaRPr lang="en-RO" sz="1000" dirty="0"/>
          </a:p>
        </p:txBody>
      </p:sp>
      <p:pic>
        <p:nvPicPr>
          <p:cNvPr id="3" name="Picture 2" descr="A screenshot of a computer&#10;&#10;Description automatically generated">
            <a:extLst>
              <a:ext uri="{FF2B5EF4-FFF2-40B4-BE49-F238E27FC236}">
                <a16:creationId xmlns:a16="http://schemas.microsoft.com/office/drawing/2014/main" id="{E296316A-9416-B6E8-9F11-85FEFB87CD34}"/>
              </a:ext>
            </a:extLst>
          </p:cNvPr>
          <p:cNvPicPr>
            <a:picLocks noChangeAspect="1"/>
          </p:cNvPicPr>
          <p:nvPr/>
        </p:nvPicPr>
        <p:blipFill rotWithShape="1">
          <a:blip r:embed="rId5"/>
          <a:srcRect b="7487"/>
          <a:stretch/>
        </p:blipFill>
        <p:spPr>
          <a:xfrm>
            <a:off x="352005" y="2440409"/>
            <a:ext cx="3498161" cy="2022658"/>
          </a:xfrm>
          <a:prstGeom prst="rect">
            <a:avLst/>
          </a:prstGeom>
        </p:spPr>
      </p:pic>
      <p:sp>
        <p:nvSpPr>
          <p:cNvPr id="13" name="TextBox 12">
            <a:extLst>
              <a:ext uri="{FF2B5EF4-FFF2-40B4-BE49-F238E27FC236}">
                <a16:creationId xmlns:a16="http://schemas.microsoft.com/office/drawing/2014/main" id="{58A177E6-2415-8E1E-5F2A-DBBCFCB9CF26}"/>
              </a:ext>
            </a:extLst>
          </p:cNvPr>
          <p:cNvSpPr txBox="1"/>
          <p:nvPr/>
        </p:nvSpPr>
        <p:spPr>
          <a:xfrm>
            <a:off x="182880" y="4495733"/>
            <a:ext cx="4951562" cy="553998"/>
          </a:xfrm>
          <a:prstGeom prst="rect">
            <a:avLst/>
          </a:prstGeom>
          <a:noFill/>
        </p:spPr>
        <p:txBody>
          <a:bodyPr wrap="square">
            <a:spAutoFit/>
          </a:bodyPr>
          <a:lstStyle/>
          <a:p>
            <a:r>
              <a:rPr lang="en-GB" sz="1000" dirty="0">
                <a:hlinkClick r:id="rId6"/>
              </a:rPr>
              <a:t>https://github.com/BredaUniversityADSAI/2023-24b-fai1-adsai-dariavladutu236578/blob/main/Deliverables/._Work%20Log%202023-24Y1B%20ADS_AI.xlsx</a:t>
            </a:r>
            <a:endParaRPr lang="en-RO" sz="1000" dirty="0"/>
          </a:p>
        </p:txBody>
      </p:sp>
    </p:spTree>
    <p:extLst>
      <p:ext uri="{BB962C8B-B14F-4D97-AF65-F5344CB8AC3E}">
        <p14:creationId xmlns:p14="http://schemas.microsoft.com/office/powerpoint/2010/main" val="335238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FF15BD-7461-9BD9-179E-50097C79D156}"/>
              </a:ext>
            </a:extLst>
          </p:cNvPr>
          <p:cNvSpPr>
            <a:spLocks noGrp="1"/>
          </p:cNvSpPr>
          <p:nvPr>
            <p:ph type="title" idx="3"/>
          </p:nvPr>
        </p:nvSpPr>
        <p:spPr>
          <a:xfrm>
            <a:off x="1143000" y="0"/>
            <a:ext cx="5112762" cy="576000"/>
          </a:xfrm>
        </p:spPr>
        <p:txBody>
          <a:bodyPr/>
          <a:lstStyle/>
          <a:p>
            <a:r>
              <a:rPr lang="en-RO" sz="1000" dirty="0">
                <a:latin typeface="Helvetica Neue" panose="02000503000000020004" pitchFamily="2" charset="0"/>
                <a:ea typeface="Helvetica Neue" panose="02000503000000020004" pitchFamily="2" charset="0"/>
                <a:cs typeface="Helvetica Neue" panose="02000503000000020004" pitchFamily="2" charset="0"/>
              </a:rPr>
              <a:t>Changes made regarding the second opportunity</a:t>
            </a:r>
          </a:p>
        </p:txBody>
      </p:sp>
      <p:sp>
        <p:nvSpPr>
          <p:cNvPr id="7" name="Title 6">
            <a:extLst>
              <a:ext uri="{FF2B5EF4-FFF2-40B4-BE49-F238E27FC236}">
                <a16:creationId xmlns:a16="http://schemas.microsoft.com/office/drawing/2014/main" id="{972AD21E-DD16-A344-6A8A-5EF08742E272}"/>
              </a:ext>
            </a:extLst>
          </p:cNvPr>
          <p:cNvSpPr>
            <a:spLocks noGrp="1"/>
          </p:cNvSpPr>
          <p:nvPr>
            <p:ph type="title" idx="5"/>
          </p:nvPr>
        </p:nvSpPr>
        <p:spPr>
          <a:xfrm>
            <a:off x="0" y="568363"/>
            <a:ext cx="8160750" cy="493800"/>
          </a:xfrm>
        </p:spPr>
        <p:txBody>
          <a:bodyPr/>
          <a:lstStyle/>
          <a:p>
            <a:r>
              <a:rPr lang="en-GB" b="0" i="0" dirty="0">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Add at least one additional slide to Section C of the Learning Log. Here, describe all the changes you made regarding the second opportunity assignment.</a:t>
            </a:r>
            <a:endParaRPr lang="en-RO"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itle 7">
            <a:extLst>
              <a:ext uri="{FF2B5EF4-FFF2-40B4-BE49-F238E27FC236}">
                <a16:creationId xmlns:a16="http://schemas.microsoft.com/office/drawing/2014/main" id="{CFB8F5F4-A41F-266B-3BD7-7E2832350A76}"/>
              </a:ext>
            </a:extLst>
          </p:cNvPr>
          <p:cNvSpPr>
            <a:spLocks noGrp="1"/>
          </p:cNvSpPr>
          <p:nvPr>
            <p:ph type="title" idx="6"/>
          </p:nvPr>
        </p:nvSpPr>
        <p:spPr>
          <a:xfrm>
            <a:off x="161250" y="0"/>
            <a:ext cx="1368600" cy="576000"/>
          </a:xfrm>
        </p:spPr>
        <p:txBody>
          <a:bodyPr/>
          <a:lstStyle/>
          <a:p>
            <a:r>
              <a:rPr lang="en-RO" sz="1600" dirty="0">
                <a:solidFill>
                  <a:srgbClr val="000000"/>
                </a:solidFill>
                <a:highlight>
                  <a:srgbClr val="FFFF00"/>
                </a:highlight>
              </a:rPr>
              <a:t>RETAKE</a:t>
            </a:r>
            <a:endParaRPr lang="en-RO" dirty="0">
              <a:solidFill>
                <a:srgbClr val="000000"/>
              </a:solidFill>
              <a:highlight>
                <a:srgbClr val="FFFF00"/>
              </a:highlight>
            </a:endParaRPr>
          </a:p>
        </p:txBody>
      </p:sp>
      <p:pic>
        <p:nvPicPr>
          <p:cNvPr id="15" name="Picture 14" descr="A screenshot of a computer&#10;&#10;Description automatically generated">
            <a:extLst>
              <a:ext uri="{FF2B5EF4-FFF2-40B4-BE49-F238E27FC236}">
                <a16:creationId xmlns:a16="http://schemas.microsoft.com/office/drawing/2014/main" id="{73AD7083-4CA3-6DB4-B9D8-164C6B344578}"/>
              </a:ext>
            </a:extLst>
          </p:cNvPr>
          <p:cNvPicPr>
            <a:picLocks noChangeAspect="1"/>
          </p:cNvPicPr>
          <p:nvPr/>
        </p:nvPicPr>
        <p:blipFill>
          <a:blip r:embed="rId2"/>
          <a:stretch>
            <a:fillRect/>
          </a:stretch>
        </p:blipFill>
        <p:spPr>
          <a:xfrm>
            <a:off x="5262113" y="1866026"/>
            <a:ext cx="3881887" cy="2262860"/>
          </a:xfrm>
          <a:prstGeom prst="rect">
            <a:avLst/>
          </a:prstGeom>
        </p:spPr>
      </p:pic>
      <p:sp>
        <p:nvSpPr>
          <p:cNvPr id="17" name="TextBox 16">
            <a:extLst>
              <a:ext uri="{FF2B5EF4-FFF2-40B4-BE49-F238E27FC236}">
                <a16:creationId xmlns:a16="http://schemas.microsoft.com/office/drawing/2014/main" id="{BF10A143-5F06-32FB-9092-1F73E567F856}"/>
              </a:ext>
            </a:extLst>
          </p:cNvPr>
          <p:cNvSpPr txBox="1"/>
          <p:nvPr/>
        </p:nvSpPr>
        <p:spPr>
          <a:xfrm>
            <a:off x="402489" y="2720457"/>
            <a:ext cx="4572000" cy="553998"/>
          </a:xfrm>
          <a:prstGeom prst="rect">
            <a:avLst/>
          </a:prstGeom>
          <a:noFill/>
        </p:spPr>
        <p:txBody>
          <a:bodyPr wrap="square">
            <a:spAutoFit/>
          </a:bodyPr>
          <a:lstStyle/>
          <a:p>
            <a:pPr marL="285750" indent="-285750">
              <a:buFont typeface="Arial" panose="020B0604020202020204" pitchFamily="34" charset="0"/>
              <a:buChar char="•"/>
            </a:pPr>
            <a:r>
              <a:rPr lang="en-GB" sz="1000" dirty="0">
                <a:hlinkClick r:id="rId3"/>
              </a:rPr>
              <a:t>https://github.com/BredaUniversityADSAI/2023-24b-fai1-adsai-dariavladutu236578/blob/main/DataLabPrep/NAC_data_2022_2023/Final_Deliverable_Y1BlockB.ipynb</a:t>
            </a:r>
            <a:endParaRPr lang="en-RO" sz="1000" dirty="0"/>
          </a:p>
        </p:txBody>
      </p:sp>
    </p:spTree>
    <p:extLst>
      <p:ext uri="{BB962C8B-B14F-4D97-AF65-F5344CB8AC3E}">
        <p14:creationId xmlns:p14="http://schemas.microsoft.com/office/powerpoint/2010/main" val="18814959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t>
            </a:r>
            <a:r>
              <a:rPr lang="en-NL" dirty="0" err="1"/>
              <a:t>edal</a:t>
            </a:r>
            <a:r>
              <a:rPr lang="en-NL" dirty="0"/>
              <a:t> Challenges</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Going the extra mile!</a:t>
            </a:r>
            <a:endParaRPr dirty="0"/>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3532431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a:t>
            </a:r>
            <a:r>
              <a:rPr lang="en-NL" dirty="0" err="1"/>
              <a:t>ut</a:t>
            </a:r>
            <a:r>
              <a:rPr lang="en-NL" dirty="0"/>
              <a:t> your evidence down here to receive a medal!</a:t>
            </a:r>
            <a:endParaRPr lang="en-GB" dirty="0"/>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Going the extra mile!</a:t>
            </a:r>
            <a:endParaRPr lang="en-GB" dirty="0"/>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Medal Challenges</a:t>
            </a:r>
            <a:endParaRPr lang="en-US" dirty="0"/>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71" y="58096"/>
            <a:ext cx="459808" cy="459808"/>
          </a:xfrm>
          <a:prstGeom prst="rect">
            <a:avLst/>
          </a:prstGeom>
        </p:spPr>
      </p:pic>
    </p:spTree>
    <p:extLst>
      <p:ext uri="{BB962C8B-B14F-4D97-AF65-F5344CB8AC3E}">
        <p14:creationId xmlns:p14="http://schemas.microsoft.com/office/powerpoint/2010/main" val="13528970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D</a:t>
            </a:r>
            <a:endParaRPr sz="600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rPr>
              <a:t>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My most significant achievements this block</a:t>
            </a:r>
            <a:endParaRPr/>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	</a:t>
            </a:r>
            <a:r>
              <a:rPr lang="en" i="1" dirty="0"/>
              <a:t>My most significant achievements </a:t>
            </a:r>
            <a:r>
              <a:rPr lang="en-GB" i="1" dirty="0"/>
              <a:t>in </a:t>
            </a:r>
            <a:r>
              <a:rPr lang="en" i="1" dirty="0"/>
              <a:t>this block have been learning how to use different Python libraries for data analysis and machine learning algorithm implementation. On a personal development level, I have also discovered how to better manage my time, </a:t>
            </a:r>
            <a:r>
              <a:rPr lang="en-GB" i="1" dirty="0"/>
              <a:t>and what</a:t>
            </a:r>
            <a:r>
              <a:rPr lang="en" i="1" dirty="0"/>
              <a:t> my work ethic </a:t>
            </a:r>
            <a:r>
              <a:rPr lang="en-US" i="1" dirty="0"/>
              <a:t>is. Additionally, I have gained insights into the field of statistics and mindfulness.</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My most difficult challenges this block</a:t>
            </a:r>
            <a:endParaRPr sz="1400" b="1" dirty="0"/>
          </a:p>
          <a:p>
            <a:pPr marL="0" lvl="0" indent="0" algn="just" rtl="0">
              <a:spcBef>
                <a:spcPts val="800"/>
              </a:spcBef>
              <a:spcAft>
                <a:spcPts val="0"/>
              </a:spcAft>
              <a:buNone/>
            </a:pPr>
            <a:r>
              <a:rPr lang="en" dirty="0"/>
              <a:t>	</a:t>
            </a:r>
            <a:r>
              <a:rPr lang="en" i="1" dirty="0"/>
              <a:t>The most difficult </a:t>
            </a:r>
            <a:r>
              <a:rPr lang="en-GB" i="1" dirty="0"/>
              <a:t>challenge</a:t>
            </a:r>
            <a:r>
              <a:rPr lang="en" i="1" dirty="0"/>
              <a:t> </a:t>
            </a:r>
            <a:r>
              <a:rPr lang="en-GB" i="1" dirty="0"/>
              <a:t>I</a:t>
            </a:r>
            <a:r>
              <a:rPr lang="en" i="1" dirty="0"/>
              <a:t> have faced was forcing myself to do tasks that </a:t>
            </a:r>
            <a:r>
              <a:rPr lang="en-GB" i="1" dirty="0"/>
              <a:t>I</a:t>
            </a:r>
            <a:r>
              <a:rPr lang="en" i="1" dirty="0"/>
              <a:t> know needed to be done. Other difficulties </a:t>
            </a:r>
            <a:r>
              <a:rPr lang="en-GB" i="1" dirty="0"/>
              <a:t>I</a:t>
            </a:r>
            <a:r>
              <a:rPr lang="en" i="1" dirty="0"/>
              <a:t> encountered had to do mainly with the field of programming.</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The most important lessons I learned</a:t>
            </a:r>
            <a:endParaRPr sz="1400" b="1" dirty="0"/>
          </a:p>
          <a:p>
            <a:pPr marL="0" lvl="0" indent="0" algn="just" rtl="0">
              <a:spcBef>
                <a:spcPts val="800"/>
              </a:spcBef>
              <a:spcAft>
                <a:spcPts val="800"/>
              </a:spcAft>
              <a:buNone/>
            </a:pPr>
            <a:r>
              <a:rPr lang="en" dirty="0"/>
              <a:t>	</a:t>
            </a:r>
            <a:r>
              <a:rPr lang="en" i="1" dirty="0"/>
              <a:t>Always do your work on time. It saves a lot of trouble.</a:t>
            </a:r>
            <a:endParaRPr dirty="0"/>
          </a:p>
        </p:txBody>
      </p:sp>
      <p:sp>
        <p:nvSpPr>
          <p:cNvPr id="508" name="Google Shape;508;p53"/>
          <p:cNvSpPr txBox="1">
            <a:spLocks noGrp="1"/>
          </p:cNvSpPr>
          <p:nvPr>
            <p:ph type="title" idx="4"/>
          </p:nvPr>
        </p:nvSpPr>
        <p:spPr>
          <a:xfrm>
            <a:off x="-91848" y="96951"/>
            <a:ext cx="85154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well am I progressing?</a:t>
            </a:r>
            <a:endParaRP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 sz="1400"/>
              <a:t>/</a:t>
            </a:r>
            <a:r>
              <a:rPr lang="en"/>
              <a:t>2</a:t>
            </a:r>
            <a:endParaRPr sz="1400"/>
          </a:p>
        </p:txBody>
      </p:sp>
      <p:sp>
        <p:nvSpPr>
          <p:cNvPr id="516" name="Google Shape;516;p54"/>
          <p:cNvSpPr txBox="1">
            <a:spLocks noGrp="1"/>
          </p:cNvSpPr>
          <p:nvPr>
            <p:ph type="subTitle" idx="1"/>
          </p:nvPr>
        </p:nvSpPr>
        <p:spPr>
          <a:xfrm>
            <a:off x="182880" y="667512"/>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 on my self assessment						My self assessment grade is a</a:t>
            </a:r>
            <a:endParaRPr b="0" i="1"/>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i="1" dirty="0"/>
              <a:t>	I believe it appropriately encompasses my work and learning rate for this block.</a:t>
            </a:r>
            <a:endParaRPr i="1"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How I plan to improve next block</a:t>
            </a:r>
            <a:endParaRPr sz="1400" b="1" dirty="0"/>
          </a:p>
          <a:p>
            <a:pPr marL="457200" lvl="1" indent="0" algn="just">
              <a:spcAft>
                <a:spcPts val="800"/>
              </a:spcAft>
              <a:buNone/>
            </a:pPr>
            <a:r>
              <a:rPr lang="en-US" i="1" dirty="0"/>
              <a:t>I want to be even more efficient in my work and learn more beyond the scope of the course. I also am hoping to achieve an internship in </a:t>
            </a:r>
            <a:r>
              <a:rPr lang="en-US" i="1"/>
              <a:t>this field.</a:t>
            </a:r>
            <a:endParaRPr i="1" dirty="0"/>
          </a:p>
        </p:txBody>
      </p:sp>
      <p:sp>
        <p:nvSpPr>
          <p:cNvPr id="518" name="Google Shape;518;p54"/>
          <p:cNvSpPr txBox="1"/>
          <p:nvPr/>
        </p:nvSpPr>
        <p:spPr>
          <a:xfrm>
            <a:off x="7918704" y="6767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7.8</a:t>
            </a:r>
            <a:endParaRPr sz="3600" b="1" dirty="0">
              <a:solidFill>
                <a:srgbClr val="434343"/>
              </a:solidFill>
              <a:latin typeface="Roboto"/>
              <a:ea typeface="Roboto"/>
              <a:cs typeface="Roboto"/>
              <a:sym typeface="Roboto"/>
            </a:endParaRPr>
          </a:p>
        </p:txBody>
      </p:sp>
      <p:sp>
        <p:nvSpPr>
          <p:cNvPr id="5" name="Google Shape;508;p53">
            <a:extLst>
              <a:ext uri="{FF2B5EF4-FFF2-40B4-BE49-F238E27FC236}">
                <a16:creationId xmlns:a16="http://schemas.microsoft.com/office/drawing/2014/main" id="{EAC66E3E-7997-3FB2-868E-2DAC206B613B}"/>
              </a:ext>
            </a:extLst>
          </p:cNvPr>
          <p:cNvSpPr txBox="1">
            <a:spLocks/>
          </p:cNvSpPr>
          <p:nvPr/>
        </p:nvSpPr>
        <p:spPr>
          <a:xfrm>
            <a:off x="-91848" y="96951"/>
            <a:ext cx="85154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000"/>
              <a:buFont typeface="Roboto Light"/>
              <a:buNone/>
              <a:defRPr sz="4800" b="0" i="0" u="none" strike="noStrike" cap="none">
                <a:solidFill>
                  <a:schemeClr val="lt1"/>
                </a:solidFill>
                <a:latin typeface="Roboto Light"/>
                <a:ea typeface="Roboto Light"/>
                <a:cs typeface="Roboto Light"/>
                <a:sym typeface="Roboto Light"/>
              </a:defRPr>
            </a:lvl1pPr>
            <a:lvl2pPr marR="0" lvl="1"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2pPr>
            <a:lvl3pPr marR="0" lvl="2"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3pPr>
            <a:lvl4pPr marR="0" lvl="3"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4pPr>
            <a:lvl5pPr marR="0" lvl="4"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5pPr>
            <a:lvl6pPr marR="0" lvl="5"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6pPr>
            <a:lvl7pPr marR="0" lvl="6"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7pPr>
            <a:lvl8pPr marR="0" lvl="7"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8pPr>
            <a:lvl9pPr marR="0" lvl="8"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9pPr>
          </a:lstStyle>
          <a:p>
            <a:endParaRPr lang="en"/>
          </a:p>
        </p:txBody>
      </p:sp>
      <p:sp>
        <p:nvSpPr>
          <p:cNvPr id="7" name="Google Shape;508;p53">
            <a:extLst>
              <a:ext uri="{FF2B5EF4-FFF2-40B4-BE49-F238E27FC236}">
                <a16:creationId xmlns:a16="http://schemas.microsoft.com/office/drawing/2014/main" id="{6ADF2B66-4C53-E1C0-7D9C-21EFEAFCBDB5}"/>
              </a:ext>
            </a:extLst>
          </p:cNvPr>
          <p:cNvSpPr txBox="1">
            <a:spLocks noGrp="1"/>
          </p:cNvSpPr>
          <p:nvPr>
            <p:ph type="title" idx="4"/>
          </p:nvPr>
        </p:nvSpPr>
        <p:spPr>
          <a:xfrm>
            <a:off x="-89467" y="49326"/>
            <a:ext cx="85154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my plan?</a:t>
            </a:r>
            <a:endParaRPr/>
          </a:p>
        </p:txBody>
      </p:sp>
      <p:sp>
        <p:nvSpPr>
          <p:cNvPr id="133" name="Google Shape;133;p17"/>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2/2</a:t>
            </a:r>
            <a:endParaRPr/>
          </a:p>
        </p:txBody>
      </p:sp>
      <p:sp>
        <p:nvSpPr>
          <p:cNvPr id="134" name="Google Shape;134;p17"/>
          <p:cNvSpPr txBox="1">
            <a:spLocks noGrp="1"/>
          </p:cNvSpPr>
          <p:nvPr>
            <p:ph type="subTitle" idx="1"/>
          </p:nvPr>
        </p:nvSpPr>
        <p:spPr>
          <a:xfrm>
            <a:off x="182873" y="667500"/>
            <a:ext cx="87783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I learned last block -										     Previous block’s grade</a:t>
            </a:r>
            <a:endParaRPr/>
          </a:p>
        </p:txBody>
      </p:sp>
      <p:sp>
        <p:nvSpPr>
          <p:cNvPr id="135" name="Google Shape;135;p17"/>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Time management and focusing on detrimental tasks are key to getting work done.</a:t>
            </a:r>
            <a:endParaRPr dirty="0"/>
          </a:p>
          <a:p>
            <a:pPr marL="0" lvl="0" indent="0" algn="just" rtl="0">
              <a:spcBef>
                <a:spcPts val="800"/>
              </a:spcBef>
              <a:spcAft>
                <a:spcPts val="0"/>
              </a:spcAft>
              <a:buNone/>
            </a:pPr>
            <a:r>
              <a:rPr lang="en" sz="1400" b="1" dirty="0"/>
              <a:t>My current level of progress</a:t>
            </a:r>
            <a:endParaRPr sz="1400" b="1" dirty="0"/>
          </a:p>
          <a:p>
            <a:pPr marL="0" lvl="0" indent="0" algn="l" rtl="0">
              <a:spcBef>
                <a:spcPts val="800"/>
              </a:spcBef>
              <a:spcAft>
                <a:spcPts val="800"/>
              </a:spcAft>
              <a:buNone/>
            </a:pPr>
            <a:r>
              <a:rPr lang="en" dirty="0"/>
              <a:t>I am more motivated than ever to become the best version of myself and try my best to do everything that I need to do not only on time, but also the right way.</a:t>
            </a:r>
          </a:p>
          <a:p>
            <a:pPr marL="0" lvl="0" indent="0" algn="l" rtl="0">
              <a:spcBef>
                <a:spcPts val="800"/>
              </a:spcBef>
              <a:spcAft>
                <a:spcPts val="800"/>
              </a:spcAft>
              <a:buNone/>
            </a:pPr>
            <a:endParaRPr dirty="0"/>
          </a:p>
        </p:txBody>
      </p:sp>
      <p:sp>
        <p:nvSpPr>
          <p:cNvPr id="136" name="Google Shape;136;p17"/>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37" name="Google Shape;137;p17"/>
          <p:cNvSpPr txBox="1"/>
          <p:nvPr/>
        </p:nvSpPr>
        <p:spPr>
          <a:xfrm>
            <a:off x="6089904" y="3594048"/>
            <a:ext cx="2743200" cy="1371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lnSpc>
                <a:spcPct val="104000"/>
              </a:lnSpc>
              <a:spcBef>
                <a:spcPts val="0"/>
              </a:spcBef>
              <a:spcAft>
                <a:spcPts val="0"/>
              </a:spcAft>
              <a:buNone/>
            </a:pPr>
            <a:r>
              <a:rPr lang="en" b="1">
                <a:solidFill>
                  <a:srgbClr val="434343"/>
                </a:solidFill>
                <a:latin typeface="Roboto"/>
                <a:ea typeface="Roboto"/>
                <a:cs typeface="Roboto"/>
                <a:sym typeface="Roboto"/>
              </a:rPr>
              <a:t>Links</a:t>
            </a:r>
            <a:endParaRPr>
              <a:solidFill>
                <a:srgbClr val="434343"/>
              </a:solidFill>
              <a:latin typeface="Roboto"/>
              <a:ea typeface="Roboto"/>
              <a:cs typeface="Roboto"/>
              <a:sym typeface="Roboto"/>
            </a:endParaRPr>
          </a:p>
          <a:p>
            <a:pPr marL="0" lvl="0" indent="0" algn="l" rtl="0">
              <a:lnSpc>
                <a:spcPct val="104000"/>
              </a:lnSpc>
              <a:spcBef>
                <a:spcPts val="800"/>
              </a:spcBef>
              <a:spcAft>
                <a:spcPts val="800"/>
              </a:spcAft>
              <a:buNone/>
            </a:pPr>
            <a:r>
              <a:rPr lang="en" sz="1000">
                <a:solidFill>
                  <a:srgbClr val="434343"/>
                </a:solidFill>
                <a:latin typeface="Roboto"/>
                <a:ea typeface="Roboto"/>
                <a:cs typeface="Roboto"/>
                <a:sym typeface="Roboto"/>
              </a:rPr>
              <a:t>...</a:t>
            </a:r>
            <a:endParaRPr sz="1000">
              <a:solidFill>
                <a:srgbClr val="434343"/>
              </a:solidFill>
              <a:latin typeface="Roboto"/>
              <a:ea typeface="Roboto"/>
              <a:cs typeface="Roboto"/>
              <a:sym typeface="Roboto"/>
            </a:endParaRPr>
          </a:p>
        </p:txBody>
      </p:sp>
      <p:sp>
        <p:nvSpPr>
          <p:cNvPr id="138" name="Google Shape;138;p17"/>
          <p:cNvSpPr txBox="1"/>
          <p:nvPr/>
        </p:nvSpPr>
        <p:spPr>
          <a:xfrm>
            <a:off x="7918704" y="752900"/>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1.8</a:t>
            </a:r>
            <a:endParaRPr sz="3600" b="1" dirty="0">
              <a:solidFill>
                <a:srgbClr val="434343"/>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3108950" y="1069812"/>
            <a:ext cx="5852100" cy="3886200"/>
          </a:xfrm>
          <a:prstGeom prst="rect">
            <a:avLst/>
          </a:prstGeom>
        </p:spPr>
        <p:txBody>
          <a:bodyPr spcFirstLastPara="1" wrap="square" lIns="91425" tIns="91425" rIns="91425" bIns="91425" anchor="t" anchorCtr="0">
            <a:noAutofit/>
          </a:bodyPr>
          <a:lstStyle/>
          <a:p>
            <a:pPr marL="171450" indent="-171450">
              <a:spcBef>
                <a:spcPts val="800"/>
              </a:spcBef>
            </a:pPr>
            <a:r>
              <a:rPr lang="en-US" dirty="0"/>
              <a:t>Statistician. (50%)</a:t>
            </a:r>
          </a:p>
          <a:p>
            <a:pPr marL="171450" indent="-171450">
              <a:spcBef>
                <a:spcPts val="800"/>
              </a:spcBef>
            </a:pPr>
            <a:r>
              <a:rPr lang="en-US" dirty="0"/>
              <a:t>Programmer. (30%)</a:t>
            </a:r>
          </a:p>
          <a:p>
            <a:pPr marL="171450" indent="-171450">
              <a:spcBef>
                <a:spcPts val="800"/>
              </a:spcBef>
            </a:pPr>
            <a:r>
              <a:rPr lang="en-US" dirty="0"/>
              <a:t>Meditator . (20%)</a:t>
            </a:r>
          </a:p>
          <a:p>
            <a:pPr marL="0" indent="0">
              <a:spcBef>
                <a:spcPts val="800"/>
              </a:spcBef>
              <a:buNone/>
            </a:pPr>
            <a:r>
              <a:rPr lang="en" sz="1400" b="1" dirty="0"/>
              <a:t>Personal and professional development goals</a:t>
            </a:r>
            <a:endParaRPr lang="en-GB" sz="1400" b="1" dirty="0"/>
          </a:p>
          <a:p>
            <a:pPr marL="0" indent="0">
              <a:spcBef>
                <a:spcPts val="800"/>
              </a:spcBef>
              <a:buNone/>
            </a:pPr>
            <a:r>
              <a:rPr lang="en-GB" dirty="0"/>
              <a:t>S - Enhance my knowledge of statistics. Fully understand the basic concepts and the more advanced use and logic of statistics by reading more about it, watching more video materials and completing a course on </a:t>
            </a:r>
            <a:r>
              <a:rPr lang="en-GB" dirty="0" err="1"/>
              <a:t>DataCamp</a:t>
            </a:r>
            <a:r>
              <a:rPr lang="en-GB" dirty="0"/>
              <a:t>.</a:t>
            </a:r>
          </a:p>
          <a:p>
            <a:pPr marL="0" indent="0">
              <a:spcBef>
                <a:spcPts val="800"/>
              </a:spcBef>
              <a:buNone/>
            </a:pPr>
            <a:r>
              <a:rPr lang="en-GB" dirty="0"/>
              <a:t>M – I want to deepen my understanding of statistics because I find the field fascinating.</a:t>
            </a:r>
          </a:p>
          <a:p>
            <a:pPr marL="0" indent="0">
              <a:spcBef>
                <a:spcPts val="800"/>
              </a:spcBef>
              <a:buNone/>
            </a:pPr>
            <a:r>
              <a:rPr lang="en-GB" dirty="0"/>
              <a:t>A – Fully understand the basic concepts and the more advanced use and logic of statistics by reading ”Naked Statistics” by Charles Wheelan, watching at least 1 YouTube video every couple of weeks and completing the course on ”Introduction to Statistics” on </a:t>
            </a:r>
            <a:r>
              <a:rPr lang="en-GB" dirty="0" err="1"/>
              <a:t>DataCamp</a:t>
            </a:r>
            <a:r>
              <a:rPr lang="en-GB" dirty="0"/>
              <a:t>.</a:t>
            </a:r>
          </a:p>
          <a:p>
            <a:pPr marL="0" indent="0">
              <a:spcBef>
                <a:spcPts val="800"/>
              </a:spcBef>
              <a:buNone/>
            </a:pPr>
            <a:r>
              <a:rPr lang="en-GB" dirty="0"/>
              <a:t>R – I want to be a person who has great understanding and uses mathematical logic in their day-to-day life and career.</a:t>
            </a:r>
          </a:p>
          <a:p>
            <a:pPr marL="0" indent="0">
              <a:spcBef>
                <a:spcPts val="800"/>
              </a:spcBef>
              <a:buNone/>
            </a:pPr>
            <a:r>
              <a:rPr lang="en-GB" dirty="0"/>
              <a:t>T – Until </a:t>
            </a:r>
            <a:r>
              <a:rPr lang="en-GB"/>
              <a:t>May 2024</a:t>
            </a:r>
            <a:endParaRPr lang="en-GB" dirty="0"/>
          </a:p>
          <a:p>
            <a:pPr marL="0" indent="0">
              <a:spcBef>
                <a:spcPts val="800"/>
              </a:spcBef>
              <a:buNone/>
            </a:pPr>
            <a:r>
              <a:rPr lang="en-GB" dirty="0"/>
              <a:t>E – 22</a:t>
            </a:r>
            <a:r>
              <a:rPr lang="en-GB" baseline="30000" dirty="0"/>
              <a:t>nd</a:t>
            </a:r>
            <a:r>
              <a:rPr lang="en-GB" dirty="0"/>
              <a:t> October 2023 – Started ”Naked Statistics”; 23</a:t>
            </a:r>
            <a:r>
              <a:rPr lang="en-GB" baseline="30000" dirty="0"/>
              <a:t>rd</a:t>
            </a:r>
            <a:r>
              <a:rPr lang="en-GB" dirty="0"/>
              <a:t> December 2023 – Almost finished the book; 08</a:t>
            </a:r>
            <a:r>
              <a:rPr lang="en-GB" baseline="30000" dirty="0"/>
              <a:t>th</a:t>
            </a:r>
            <a:r>
              <a:rPr lang="en-GB" dirty="0"/>
              <a:t> January 2024 - Finished </a:t>
            </a:r>
          </a:p>
          <a:p>
            <a:pPr marL="0" indent="0">
              <a:spcBef>
                <a:spcPts val="800"/>
              </a:spcBef>
              <a:buNone/>
            </a:pPr>
            <a:r>
              <a:rPr lang="en-GB" dirty="0"/>
              <a:t>R –</a:t>
            </a:r>
          </a:p>
          <a:p>
            <a:pPr marL="0" indent="0">
              <a:spcBef>
                <a:spcPts val="800"/>
              </a:spcBef>
              <a:buNone/>
            </a:pPr>
            <a:endParaRPr lang="en-GB" dirty="0"/>
          </a:p>
          <a:p>
            <a:pPr marL="0" indent="0">
              <a:spcBef>
                <a:spcPts val="800"/>
              </a:spcBef>
              <a:buNone/>
            </a:pPr>
            <a:endParaRPr lang="en-GB" dirty="0"/>
          </a:p>
          <a:p>
            <a:pPr marL="0" indent="0">
              <a:spcBef>
                <a:spcPts val="800"/>
              </a:spcBef>
              <a:buNone/>
            </a:pPr>
            <a:endParaRPr lang="en-GB" dirty="0"/>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1/2</a:t>
            </a:r>
            <a:endParaRPr dirty="0"/>
          </a:p>
        </p:txBody>
      </p:sp>
      <p:sp>
        <p:nvSpPr>
          <p:cNvPr id="146" name="Google Shape;146;p18"/>
          <p:cNvSpPr txBox="1">
            <a:spLocks noGrp="1"/>
          </p:cNvSpPr>
          <p:nvPr>
            <p:ph type="subTitle" idx="1"/>
          </p:nvPr>
        </p:nvSpPr>
        <p:spPr>
          <a:xfrm>
            <a:off x="3108960" y="667512"/>
            <a:ext cx="58521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The roles I am taking responsibility for</a:t>
            </a:r>
            <a:r>
              <a:rPr lang="en" b="0" i="1"/>
              <a:t> (if multiple add in percentages)</a:t>
            </a:r>
            <a:endParaRPr b="0" i="1"/>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graphicFrame>
        <p:nvGraphicFramePr>
          <p:cNvPr id="148" name="Google Shape;148;p18"/>
          <p:cNvGraphicFramePr/>
          <p:nvPr/>
        </p:nvGraphicFramePr>
        <p:xfrm>
          <a:off x="182880" y="658368"/>
          <a:ext cx="2740000" cy="4297700"/>
        </p:xfrm>
        <a:graphic>
          <a:graphicData uri="http://schemas.openxmlformats.org/drawingml/2006/table">
            <a:tbl>
              <a:tblPr>
                <a:noFill/>
                <a:tableStyleId>{764D4AE7-FFBC-431D-9275-528F30A785D3}</a:tableStyleId>
              </a:tblPr>
              <a:tblGrid>
                <a:gridCol w="587150">
                  <a:extLst>
                    <a:ext uri="{9D8B030D-6E8A-4147-A177-3AD203B41FA5}">
                      <a16:colId xmlns:a16="http://schemas.microsoft.com/office/drawing/2014/main" val="20000"/>
                    </a:ext>
                  </a:extLst>
                </a:gridCol>
                <a:gridCol w="2152850">
                  <a:extLst>
                    <a:ext uri="{9D8B030D-6E8A-4147-A177-3AD203B41FA5}">
                      <a16:colId xmlns:a16="http://schemas.microsoft.com/office/drawing/2014/main" val="20001"/>
                    </a:ext>
                  </a:extLst>
                </a:gridCol>
              </a:tblGrid>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4125"/>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Specific:</a:t>
                      </a:r>
                      <a:r>
                        <a:rPr lang="en" sz="600">
                          <a:latin typeface="Roboto"/>
                          <a:ea typeface="Roboto"/>
                          <a:cs typeface="Roboto"/>
                          <a:sym typeface="Roboto"/>
                        </a:rPr>
                        <a:t> Be specific when determining your goal. The more specific the better. Putting a real figure to your goal helps make it measurable. When specific and measurable your subconscious mind cannot override your goals, they become achievable.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M</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66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Meaningful:</a:t>
                      </a:r>
                      <a:r>
                        <a:rPr lang="en" sz="600">
                          <a:latin typeface="Roboto"/>
                          <a:ea typeface="Roboto"/>
                          <a:cs typeface="Roboto"/>
                          <a:sym typeface="Roboto"/>
                        </a:rPr>
                        <a:t> This is the WHY of your goal setting. When your specific goal has enough meaning for you, you will do whatever it takes to achieve it. When your goal is meaningful the more profound and life altering the results are.</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A</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B26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Achievable:</a:t>
                      </a:r>
                      <a:r>
                        <a:rPr lang="en" sz="600">
                          <a:latin typeface="Roboto"/>
                          <a:ea typeface="Roboto"/>
                          <a:cs typeface="Roboto"/>
                          <a:sym typeface="Roboto"/>
                        </a:rPr>
                        <a:t> Choosing realistic and short-term goals helps them be more achievable. Long-term goals can be larger and take more time to achieve. Planning smaller short-term goals as steps to larger long-term goals assists in achieving them.</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Relevant:</a:t>
                      </a:r>
                      <a:r>
                        <a:rPr lang="en" sz="600">
                          <a:latin typeface="Roboto"/>
                          <a:ea typeface="Roboto"/>
                          <a:cs typeface="Roboto"/>
                          <a:sym typeface="Roboto"/>
                        </a:rPr>
                        <a:t> Each goal you set must be in line with your core values and in harmony with what YOU want out of life. Contradictions in values and goals leads to frustration and loss of motivation. Designing your goals with the expectation of your personal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586050">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T</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3C47D"/>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Time-Bound:</a:t>
                      </a:r>
                      <a:r>
                        <a:rPr lang="en" sz="600">
                          <a:latin typeface="Roboto"/>
                          <a:ea typeface="Roboto"/>
                          <a:cs typeface="Roboto"/>
                          <a:sym typeface="Roboto"/>
                        </a:rPr>
                        <a:t> Setting a time limit on achieving a goal makes it measurable. When a goal is measurable you can SEE your progress and support your motivation and commitment. Giving your goal a time limit assists you in holding yourself accountable to its completion.</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E</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6A5AF"/>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Evaluate:</a:t>
                      </a:r>
                      <a:r>
                        <a:rPr lang="en" sz="600">
                          <a:latin typeface="Roboto"/>
                          <a:ea typeface="Roboto"/>
                          <a:cs typeface="Roboto"/>
                          <a:sym typeface="Roboto"/>
                        </a:rPr>
                        <a:t> By evaluating your goals on a regular basis you will be much more likely to achieve them. It is easy to forget about long-term goals if they are not revisited from time to time. This also helps you assess if the goal you are working on remains in line with your core values and helps you measure your progress.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5"/>
                  </a:ext>
                </a:extLst>
              </a:tr>
              <a:tr h="683725">
                <a:tc>
                  <a:txBody>
                    <a:bodyPr/>
                    <a:lstStyle/>
                    <a:p>
                      <a:pPr marL="0" lvl="0" indent="0" algn="ctr" rtl="0">
                        <a:lnSpc>
                          <a:spcPct val="115000"/>
                        </a:lnSpc>
                        <a:spcBef>
                          <a:spcPts val="0"/>
                        </a:spcBef>
                        <a:spcAft>
                          <a:spcPts val="0"/>
                        </a:spcAft>
                        <a:buNone/>
                      </a:pPr>
                      <a:r>
                        <a:rPr lang="en" sz="2400" b="1">
                          <a:solidFill>
                            <a:srgbClr val="FFFFFF"/>
                          </a:solidFill>
                          <a:latin typeface="Roboto"/>
                          <a:ea typeface="Roboto"/>
                          <a:cs typeface="Roboto"/>
                          <a:sym typeface="Roboto"/>
                        </a:rPr>
                        <a:t>R</a:t>
                      </a:r>
                      <a:endParaRPr sz="2400" b="1">
                        <a:solidFill>
                          <a:srgbClr val="FFFFFF"/>
                        </a:solidFill>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6D9EEB"/>
                    </a:solidFill>
                  </a:tcPr>
                </a:tc>
                <a:tc>
                  <a:txBody>
                    <a:bodyPr/>
                    <a:lstStyle/>
                    <a:p>
                      <a:pPr marL="0" lvl="0" indent="0" algn="l" rtl="0">
                        <a:lnSpc>
                          <a:spcPct val="115000"/>
                        </a:lnSpc>
                        <a:spcBef>
                          <a:spcPts val="0"/>
                        </a:spcBef>
                        <a:spcAft>
                          <a:spcPts val="0"/>
                        </a:spcAft>
                        <a:buNone/>
                      </a:pPr>
                      <a:r>
                        <a:rPr lang="en" sz="600" b="1">
                          <a:latin typeface="Roboto"/>
                          <a:ea typeface="Roboto"/>
                          <a:cs typeface="Roboto"/>
                          <a:sym typeface="Roboto"/>
                        </a:rPr>
                        <a:t>Readjust:</a:t>
                      </a:r>
                      <a:r>
                        <a:rPr lang="en" sz="600">
                          <a:latin typeface="Roboto"/>
                          <a:ea typeface="Roboto"/>
                          <a:cs typeface="Roboto"/>
                          <a:sym typeface="Roboto"/>
                        </a:rPr>
                        <a:t> Readjustments occur when goals are determined, through re-evaluation, to be misaligned with your values or long-term goals. This is especially helpful when you have been unable to achieve a goal in the time limits you set. This gives you the opportunity to modify your approach and increase your chances of success.</a:t>
                      </a:r>
                      <a:endParaRPr sz="600">
                        <a:latin typeface="Roboto"/>
                        <a:ea typeface="Roboto"/>
                        <a:cs typeface="Roboto"/>
                        <a:sym typeface="Roboto"/>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3"/>
          </p:nvPr>
        </p:nvSpPr>
        <p:spPr>
          <a:xfrm>
            <a:off x="48492" y="572700"/>
            <a:ext cx="4433977" cy="38862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 sz="1400" b="1" dirty="0"/>
              <a:t>Personal and professional development goals</a:t>
            </a:r>
            <a:endParaRPr lang="en-US" dirty="0"/>
          </a:p>
          <a:p>
            <a:pPr marL="0" indent="0">
              <a:spcBef>
                <a:spcPts val="800"/>
              </a:spcBef>
              <a:buNone/>
            </a:pPr>
            <a:r>
              <a:rPr lang="en-GB" dirty="0"/>
              <a:t>S – </a:t>
            </a:r>
            <a:r>
              <a:rPr lang="en-US" dirty="0"/>
              <a:t>The goal is to enhance my understanding and gain a deeper insight into Python, and if I will have enough time, other programming languages. I want to be able to create useful programs using Python, as well as combine it with a diverse set of libraries to achieve the tasks given in Block B.</a:t>
            </a:r>
            <a:endParaRPr lang="en-GB" dirty="0"/>
          </a:p>
          <a:p>
            <a:pPr marL="0" indent="0">
              <a:spcBef>
                <a:spcPts val="800"/>
              </a:spcBef>
              <a:buNone/>
            </a:pPr>
            <a:r>
              <a:rPr lang="en-GB" dirty="0"/>
              <a:t>M – I want to be mainly better at using Python because not only will it help me immensely in my future career, but it is also a valuable computer skill to have.</a:t>
            </a:r>
          </a:p>
          <a:p>
            <a:pPr marL="0" indent="0">
              <a:spcBef>
                <a:spcPts val="800"/>
              </a:spcBef>
              <a:buNone/>
            </a:pPr>
            <a:r>
              <a:rPr lang="en-GB" dirty="0"/>
              <a:t>A – Learning how to write programs, such as a simple calculator or a self-playing chess game. Learning Matplotlib, </a:t>
            </a:r>
            <a:r>
              <a:rPr lang="en-GB" dirty="0" err="1"/>
              <a:t>Numpy</a:t>
            </a:r>
            <a:r>
              <a:rPr lang="en-GB" dirty="0"/>
              <a:t>, Scikit, R, SQL, etc.</a:t>
            </a:r>
          </a:p>
          <a:p>
            <a:pPr marL="0" indent="0">
              <a:spcBef>
                <a:spcPts val="800"/>
              </a:spcBef>
              <a:buNone/>
            </a:pPr>
            <a:r>
              <a:rPr lang="en-GB" dirty="0"/>
              <a:t>R – I aspire to become a skilled programmer.</a:t>
            </a:r>
          </a:p>
          <a:p>
            <a:pPr marL="0" indent="0">
              <a:spcBef>
                <a:spcPts val="800"/>
              </a:spcBef>
              <a:buNone/>
            </a:pPr>
            <a:r>
              <a:rPr lang="en-GB" dirty="0"/>
              <a:t>T – Until the end of the school year.</a:t>
            </a:r>
          </a:p>
          <a:p>
            <a:pPr marL="0" indent="0">
              <a:spcBef>
                <a:spcPts val="800"/>
              </a:spcBef>
              <a:buNone/>
            </a:pPr>
            <a:r>
              <a:rPr lang="en-GB" dirty="0"/>
              <a:t>E – 23</a:t>
            </a:r>
            <a:r>
              <a:rPr lang="en-GB" baseline="30000" dirty="0"/>
              <a:t>rd</a:t>
            </a:r>
            <a:r>
              <a:rPr lang="en-GB" dirty="0"/>
              <a:t> of December 2023– Learned how to use Pandas, </a:t>
            </a:r>
            <a:r>
              <a:rPr lang="en-GB" dirty="0" err="1"/>
              <a:t>Numpy</a:t>
            </a:r>
            <a:r>
              <a:rPr lang="en-GB" dirty="0"/>
              <a:t> and Matplotlib, as well as a little bit of Scikit to create data frames and visualisations for data sets.; 18</a:t>
            </a:r>
            <a:r>
              <a:rPr lang="en-GB" baseline="30000" dirty="0"/>
              <a:t>th</a:t>
            </a:r>
            <a:r>
              <a:rPr lang="en-GB" dirty="0"/>
              <a:t> of January 2024– Learned how to train and fit all ML models.</a:t>
            </a:r>
          </a:p>
          <a:p>
            <a:pPr marL="0" indent="0">
              <a:spcBef>
                <a:spcPts val="800"/>
              </a:spcBef>
              <a:buNone/>
            </a:pPr>
            <a:r>
              <a:rPr lang="en-GB" dirty="0"/>
              <a:t>R –</a:t>
            </a:r>
          </a:p>
          <a:p>
            <a:pPr marL="171450" indent="-171450">
              <a:spcBef>
                <a:spcPts val="800"/>
              </a:spcBef>
            </a:pPr>
            <a:endParaRPr dirty="0"/>
          </a:p>
        </p:txBody>
      </p:sp>
      <p:sp>
        <p:nvSpPr>
          <p:cNvPr id="144" name="Google Shape;144;p1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are my goals?</a:t>
            </a:r>
            <a:endParaRPr/>
          </a:p>
        </p:txBody>
      </p:sp>
      <p:sp>
        <p:nvSpPr>
          <p:cNvPr id="145" name="Google Shape;145;p18"/>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2/2</a:t>
            </a:r>
            <a:endParaRPr dirty="0"/>
          </a:p>
        </p:txBody>
      </p:sp>
      <p:sp>
        <p:nvSpPr>
          <p:cNvPr id="147" name="Google Shape;147;p18"/>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4" name="Google Shape;143;p18">
            <a:extLst>
              <a:ext uri="{FF2B5EF4-FFF2-40B4-BE49-F238E27FC236}">
                <a16:creationId xmlns:a16="http://schemas.microsoft.com/office/drawing/2014/main" id="{544E7487-893F-09D6-A59F-CFC078CA7460}"/>
              </a:ext>
            </a:extLst>
          </p:cNvPr>
          <p:cNvSpPr txBox="1">
            <a:spLocks/>
          </p:cNvSpPr>
          <p:nvPr/>
        </p:nvSpPr>
        <p:spPr>
          <a:xfrm>
            <a:off x="4530961" y="572700"/>
            <a:ext cx="4433977" cy="388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4000"/>
              </a:lnSpc>
              <a:spcBef>
                <a:spcPts val="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1pPr>
            <a:lvl2pPr marL="914400" marR="0" lvl="1"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2pPr>
            <a:lvl3pPr marL="1371600" marR="0" lvl="2" indent="-292100" algn="l" rtl="0">
              <a:lnSpc>
                <a:spcPct val="104000"/>
              </a:lnSpc>
              <a:spcBef>
                <a:spcPts val="800"/>
              </a:spcBef>
              <a:spcAft>
                <a:spcPts val="0"/>
              </a:spcAft>
              <a:buClr>
                <a:srgbClr val="FFFFFF"/>
              </a:buClr>
              <a:buSzPts val="1000"/>
              <a:buFont typeface="Roboto"/>
              <a:buChar char="■"/>
              <a:defRPr sz="1000" b="0" i="0" u="sng" strike="noStrike" cap="none">
                <a:solidFill>
                  <a:srgbClr val="FFFFFF"/>
                </a:solidFill>
                <a:latin typeface="Roboto"/>
                <a:ea typeface="Roboto"/>
                <a:cs typeface="Roboto"/>
                <a:sym typeface="Roboto"/>
              </a:defRPr>
            </a:lvl3pPr>
            <a:lvl4pPr marL="1828800" marR="0" lvl="3" indent="-292100" algn="l" rtl="0">
              <a:lnSpc>
                <a:spcPct val="104000"/>
              </a:lnSpc>
              <a:spcBef>
                <a:spcPts val="80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4pPr>
            <a:lvl5pPr marL="2286000" marR="0" lvl="4"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5pPr>
            <a:lvl6pPr marL="2743200" marR="0" lvl="5" indent="-292100" algn="l" rtl="0">
              <a:lnSpc>
                <a:spcPct val="104000"/>
              </a:lnSpc>
              <a:spcBef>
                <a:spcPts val="800"/>
              </a:spcBef>
              <a:spcAft>
                <a:spcPts val="0"/>
              </a:spcAft>
              <a:buClr>
                <a:srgbClr val="FFFFFF"/>
              </a:buClr>
              <a:buSzPts val="1000"/>
              <a:buFont typeface="Roboto"/>
              <a:buChar char="■"/>
              <a:defRPr sz="1000" b="0" i="0" u="sng" strike="noStrike" cap="none">
                <a:solidFill>
                  <a:srgbClr val="FFFFFF"/>
                </a:solidFill>
                <a:latin typeface="Roboto"/>
                <a:ea typeface="Roboto"/>
                <a:cs typeface="Roboto"/>
                <a:sym typeface="Roboto"/>
              </a:defRPr>
            </a:lvl6pPr>
            <a:lvl7pPr marL="3200400" marR="0" lvl="6" indent="-292100" algn="l" rtl="0">
              <a:lnSpc>
                <a:spcPct val="104000"/>
              </a:lnSpc>
              <a:spcBef>
                <a:spcPts val="800"/>
              </a:spcBef>
              <a:spcAft>
                <a:spcPts val="0"/>
              </a:spcAft>
              <a:buClr>
                <a:srgbClr val="FFFFFF"/>
              </a:buClr>
              <a:buSzPts val="1000"/>
              <a:buFont typeface="Roboto"/>
              <a:buChar char="●"/>
              <a:defRPr sz="1000" b="0" i="0" u="none" strike="noStrike" cap="none">
                <a:solidFill>
                  <a:srgbClr val="FFFFFF"/>
                </a:solidFill>
                <a:latin typeface="Roboto"/>
                <a:ea typeface="Roboto"/>
                <a:cs typeface="Roboto"/>
                <a:sym typeface="Roboto"/>
              </a:defRPr>
            </a:lvl7pPr>
            <a:lvl8pPr marL="3657600" marR="0" lvl="7" indent="-292100" algn="l" rtl="0">
              <a:lnSpc>
                <a:spcPct val="104000"/>
              </a:lnSpc>
              <a:spcBef>
                <a:spcPts val="800"/>
              </a:spcBef>
              <a:spcAft>
                <a:spcPts val="0"/>
              </a:spcAft>
              <a:buClr>
                <a:srgbClr val="FFFFFF"/>
              </a:buClr>
              <a:buSzPts val="1000"/>
              <a:buFont typeface="Roboto"/>
              <a:buChar char="○"/>
              <a:defRPr sz="1000" b="0" i="1" u="none" strike="noStrike" cap="none">
                <a:solidFill>
                  <a:srgbClr val="FFFFFF"/>
                </a:solidFill>
                <a:latin typeface="Roboto"/>
                <a:ea typeface="Roboto"/>
                <a:cs typeface="Roboto"/>
                <a:sym typeface="Roboto"/>
              </a:defRPr>
            </a:lvl8pPr>
            <a:lvl9pPr marL="4114800" marR="0" lvl="8" indent="-292100" algn="l" rtl="0">
              <a:lnSpc>
                <a:spcPct val="104000"/>
              </a:lnSpc>
              <a:spcBef>
                <a:spcPts val="800"/>
              </a:spcBef>
              <a:spcAft>
                <a:spcPts val="800"/>
              </a:spcAft>
              <a:buClr>
                <a:srgbClr val="FFFFFF"/>
              </a:buClr>
              <a:buSzPts val="1000"/>
              <a:buFont typeface="Roboto"/>
              <a:buChar char="■"/>
              <a:defRPr sz="1000" b="0" i="0" u="sng" strike="noStrike" cap="none">
                <a:solidFill>
                  <a:srgbClr val="FFFFFF"/>
                </a:solidFill>
                <a:latin typeface="Roboto"/>
                <a:ea typeface="Roboto"/>
                <a:cs typeface="Roboto"/>
                <a:sym typeface="Roboto"/>
              </a:defRPr>
            </a:lvl9pPr>
          </a:lstStyle>
          <a:p>
            <a:pPr marL="0" indent="0">
              <a:spcBef>
                <a:spcPts val="800"/>
              </a:spcBef>
              <a:buFont typeface="Roboto"/>
              <a:buNone/>
            </a:pPr>
            <a:r>
              <a:rPr lang="en-GB" sz="1400" b="1" dirty="0"/>
              <a:t>Personal and professional development goals</a:t>
            </a:r>
            <a:endParaRPr lang="en-GB" dirty="0"/>
          </a:p>
          <a:p>
            <a:pPr marL="0" indent="0">
              <a:spcBef>
                <a:spcPts val="800"/>
              </a:spcBef>
              <a:buNone/>
            </a:pPr>
            <a:r>
              <a:rPr lang="en-GB" dirty="0"/>
              <a:t>S – I want to meditate more often and practice mindfulness in my daily life.</a:t>
            </a:r>
          </a:p>
          <a:p>
            <a:pPr marL="0" indent="0">
              <a:spcBef>
                <a:spcPts val="800"/>
              </a:spcBef>
              <a:buNone/>
            </a:pPr>
            <a:r>
              <a:rPr lang="en-GB" dirty="0"/>
              <a:t>M – I believe achieving mindfulness will make me a calmer and more collected person in front of anything that life will challenge me with. Additionally, it is important to remain grateful for everything that I’ve been given so far.</a:t>
            </a:r>
          </a:p>
          <a:p>
            <a:pPr marL="0" indent="0">
              <a:spcBef>
                <a:spcPts val="800"/>
              </a:spcBef>
              <a:buNone/>
            </a:pPr>
            <a:r>
              <a:rPr lang="en-GB" dirty="0"/>
              <a:t>A – I will achieve this goal by meditating, journaling, doing shadow work, and yoga.</a:t>
            </a:r>
          </a:p>
          <a:p>
            <a:pPr marL="0" indent="0">
              <a:spcBef>
                <a:spcPts val="800"/>
              </a:spcBef>
              <a:buNone/>
            </a:pPr>
            <a:r>
              <a:rPr lang="en-GB" dirty="0"/>
              <a:t>R – I will become a mindful person who doesn’t get overcome by anxiety and who has trust in the course of life.</a:t>
            </a:r>
          </a:p>
          <a:p>
            <a:pPr marL="0" indent="0">
              <a:spcBef>
                <a:spcPts val="800"/>
              </a:spcBef>
              <a:buNone/>
            </a:pPr>
            <a:r>
              <a:rPr lang="en-GB" dirty="0"/>
              <a:t>T – By June 2024</a:t>
            </a:r>
          </a:p>
          <a:p>
            <a:pPr marL="0" indent="0">
              <a:spcBef>
                <a:spcPts val="800"/>
              </a:spcBef>
              <a:buNone/>
            </a:pPr>
            <a:r>
              <a:rPr lang="en-GB" dirty="0"/>
              <a:t>E – 23</a:t>
            </a:r>
            <a:r>
              <a:rPr lang="en-GB" baseline="30000" dirty="0"/>
              <a:t>rd</a:t>
            </a:r>
            <a:r>
              <a:rPr lang="en-GB" dirty="0"/>
              <a:t> of December 2023 – Incorporated meditation and journaling into my life. Haven’t been able to do it daily. 08</a:t>
            </a:r>
            <a:r>
              <a:rPr lang="en-GB" baseline="30000" dirty="0"/>
              <a:t>th</a:t>
            </a:r>
            <a:r>
              <a:rPr lang="en-GB" dirty="0"/>
              <a:t> of January 2024 – Managed to meditate for a full week</a:t>
            </a:r>
          </a:p>
          <a:p>
            <a:pPr marL="0" indent="0">
              <a:spcBef>
                <a:spcPts val="800"/>
              </a:spcBef>
              <a:buNone/>
            </a:pPr>
            <a:r>
              <a:rPr lang="en-GB" dirty="0"/>
              <a:t>R –</a:t>
            </a:r>
          </a:p>
          <a:p>
            <a:pPr marL="171450" indent="-171450">
              <a:spcBef>
                <a:spcPts val="800"/>
              </a:spcBef>
            </a:pPr>
            <a:endParaRPr lang="en-GB" dirty="0"/>
          </a:p>
        </p:txBody>
      </p:sp>
    </p:spTree>
    <p:extLst>
      <p:ext uri="{BB962C8B-B14F-4D97-AF65-F5344CB8AC3E}">
        <p14:creationId xmlns:p14="http://schemas.microsoft.com/office/powerpoint/2010/main" val="936403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B</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78F7411FF5BA04C8BB948E4423DB960" ma:contentTypeVersion="11" ma:contentTypeDescription="Create a new document." ma:contentTypeScope="" ma:versionID="713ce497b2b4d71f6b5d130b802d4e8d">
  <xsd:schema xmlns:xsd="http://www.w3.org/2001/XMLSchema" xmlns:xs="http://www.w3.org/2001/XMLSchema" xmlns:p="http://schemas.microsoft.com/office/2006/metadata/properties" xmlns:ns2="cafc3e4c-b146-46b8-8a52-78ced9164e87" xmlns:ns3="35914ba8-9e4a-4224-9594-5062124be8f1" targetNamespace="http://schemas.microsoft.com/office/2006/metadata/properties" ma:root="true" ma:fieldsID="b65c5356acc1011e5a91a9ea20701c21" ns2:_="" ns3:_="">
    <xsd:import namespace="cafc3e4c-b146-46b8-8a52-78ced9164e87"/>
    <xsd:import namespace="35914ba8-9e4a-4224-9594-5062124be8f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fc3e4c-b146-46b8-8a52-78ced9164e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5914ba8-9e4a-4224-9594-5062124be8f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036bc52-4a51-452c-ad2d-608e46149e65}" ma:internalName="TaxCatchAll" ma:showField="CatchAllData" ma:web="35914ba8-9e4a-4224-9594-5062124be8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35914ba8-9e4a-4224-9594-5062124be8f1" xsi:nil="true"/>
    <lcf76f155ced4ddcb4097134ff3c332f xmlns="cafc3e4c-b146-46b8-8a52-78ced9164e8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8D9791E-52D0-4ABB-925A-4EAECF798D9B}">
  <ds:schemaRefs>
    <ds:schemaRef ds:uri="http://schemas.microsoft.com/sharepoint/v3/contenttype/forms"/>
  </ds:schemaRefs>
</ds:datastoreItem>
</file>

<file path=customXml/itemProps2.xml><?xml version="1.0" encoding="utf-8"?>
<ds:datastoreItem xmlns:ds="http://schemas.openxmlformats.org/officeDocument/2006/customXml" ds:itemID="{17BA5C64-804F-4829-8B9C-7CA5F76AA867}">
  <ds:schemaRefs>
    <ds:schemaRef ds:uri="35914ba8-9e4a-4224-9594-5062124be8f1"/>
    <ds:schemaRef ds:uri="cafc3e4c-b146-46b8-8a52-78ced9164e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067B86F-F5BB-4BE6-9A37-0E19E53CB68B}">
  <ds:schemaRefs>
    <ds:schemaRef ds:uri="35914ba8-9e4a-4224-9594-5062124be8f1"/>
    <ds:schemaRef ds:uri="http://schemas.microsoft.com/office/2006/metadata/properties"/>
    <ds:schemaRef ds:uri="http://schemas.microsoft.com/office/2006/documentManagement/types"/>
    <ds:schemaRef ds:uri="cafc3e4c-b146-46b8-8a52-78ced9164e87"/>
    <ds:schemaRef ds:uri="http://schemas.microsoft.com/office/infopath/2007/PartnerControls"/>
    <ds:schemaRef ds:uri="http://www.w3.org/XML/1998/namespace"/>
    <ds:schemaRef ds:uri="http://purl.org/dc/dcmitype/"/>
    <ds:schemaRef ds:uri="http://schemas.openxmlformats.org/package/2006/metadata/core-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12795</TotalTime>
  <Words>8176</Words>
  <Application>Microsoft Macintosh PowerPoint</Application>
  <PresentationFormat>On-screen Show (16:9)</PresentationFormat>
  <Paragraphs>625</Paragraphs>
  <Slides>58</Slides>
  <Notes>55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Proxima Nova</vt:lpstr>
      <vt:lpstr>Roboto Thin</vt:lpstr>
      <vt:lpstr>Wingdings</vt:lpstr>
      <vt:lpstr>Segoe UI</vt:lpstr>
      <vt:lpstr>Helvetica Neue</vt:lpstr>
      <vt:lpstr>Roboto Light</vt:lpstr>
      <vt:lpstr>Roboto</vt:lpstr>
      <vt:lpstr>Open Sans</vt:lpstr>
      <vt:lpstr>Roboto,Sans-Serif</vt:lpstr>
      <vt:lpstr>Arial</vt:lpstr>
      <vt:lpstr>BUAS Gameday</vt:lpstr>
      <vt:lpstr>«Vlăduțu Daria Elena» «236578» «FAI1.P1.-01_2023»</vt:lpstr>
      <vt:lpstr>How To Use This Template</vt:lpstr>
      <vt:lpstr>Learning Log Structure</vt:lpstr>
      <vt:lpstr>Section A</vt:lpstr>
      <vt:lpstr>Where am I starting?</vt:lpstr>
      <vt:lpstr>What is my plan?</vt:lpstr>
      <vt:lpstr>What are my goals?</vt:lpstr>
      <vt:lpstr>What are my goals?</vt:lpstr>
      <vt:lpstr>Section B</vt:lpstr>
      <vt:lpstr>Week 1 - Log</vt:lpstr>
      <vt:lpstr>Week 1 - Log</vt:lpstr>
      <vt:lpstr>Week 1 - Feedback</vt:lpstr>
      <vt:lpstr>Week 2 - Log</vt:lpstr>
      <vt:lpstr>Week 2 - Log</vt:lpstr>
      <vt:lpstr>Week 2 - Feedback</vt:lpstr>
      <vt:lpstr>Week 3 - Log</vt:lpstr>
      <vt:lpstr>Week 3 - Log</vt:lpstr>
      <vt:lpstr>Week 3 - Feedback</vt:lpstr>
      <vt:lpstr>Week 4 - Log</vt:lpstr>
      <vt:lpstr>Week 4 - Log</vt:lpstr>
      <vt:lpstr>Week 4 - Feedback</vt:lpstr>
      <vt:lpstr>Week 5 - Log</vt:lpstr>
      <vt:lpstr>Week 5 - Log</vt:lpstr>
      <vt:lpstr>Week 5 - Feedback</vt:lpstr>
      <vt:lpstr>Week 6 - Log</vt:lpstr>
      <vt:lpstr>Week 6 - Log</vt:lpstr>
      <vt:lpstr>Week 6 - Feedback</vt:lpstr>
      <vt:lpstr>Week 7 - Log</vt:lpstr>
      <vt:lpstr>Week 7 - Log</vt:lpstr>
      <vt:lpstr>Week 7 - Feedback</vt:lpstr>
      <vt:lpstr>Week 8 - Log</vt:lpstr>
      <vt:lpstr>Week 8 - Feedback</vt:lpstr>
      <vt:lpstr>Section C</vt:lpstr>
      <vt:lpstr>ILO 1</vt:lpstr>
      <vt:lpstr>ILO 1</vt:lpstr>
      <vt:lpstr>ILO 2</vt:lpstr>
      <vt:lpstr>ILO 2</vt:lpstr>
      <vt:lpstr>ILO 3</vt:lpstr>
      <vt:lpstr>ILO 3</vt:lpstr>
      <vt:lpstr>ILO 4</vt:lpstr>
      <vt:lpstr>ILO 4</vt:lpstr>
      <vt:lpstr>ILO 4</vt:lpstr>
      <vt:lpstr>ILO 4</vt:lpstr>
      <vt:lpstr>ILO 4</vt:lpstr>
      <vt:lpstr>ILO 5</vt:lpstr>
      <vt:lpstr>ILO 5</vt:lpstr>
      <vt:lpstr>ILO 5</vt:lpstr>
      <vt:lpstr>ILO 6</vt:lpstr>
      <vt:lpstr>ILO 6</vt:lpstr>
      <vt:lpstr>ILO 7</vt:lpstr>
      <vt:lpstr>ILO 7</vt:lpstr>
      <vt:lpstr>Changes made regarding the second opportunity</vt:lpstr>
      <vt:lpstr>Changes made regarding the second opportunity</vt:lpstr>
      <vt:lpstr>Medal Challenges</vt:lpstr>
      <vt:lpstr>1/1</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cp:lastModifiedBy>Daria Elena</cp:lastModifiedBy>
  <cp:revision>60</cp:revision>
  <dcterms:modified xsi:type="dcterms:W3CDTF">2024-05-17T14:38:52Z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0x010100378F7411FF5BA04C8BB948E4423DB960</vt:lpwstr>
  </property>
  <property fmtid="{D5CDD505-2E9C-101B-9397-08002B2CF9AE}" pid="3" name="MediaServiceImageTags">
    <vt:lpwstr/>
  </property>
</Properties>
</file>